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85" r:id="rId7"/>
    <p:sldId id="262" r:id="rId8"/>
    <p:sldId id="263" r:id="rId9"/>
    <p:sldId id="282" r:id="rId10"/>
    <p:sldId id="284" r:id="rId11"/>
    <p:sldId id="266" r:id="rId12"/>
    <p:sldId id="267" r:id="rId13"/>
    <p:sldId id="269" r:id="rId14"/>
    <p:sldId id="270" r:id="rId15"/>
    <p:sldId id="271" r:id="rId16"/>
    <p:sldId id="272" r:id="rId17"/>
    <p:sldId id="273" r:id="rId18"/>
    <p:sldId id="274" r:id="rId19"/>
    <p:sldId id="275" r:id="rId20"/>
    <p:sldId id="268" r:id="rId21"/>
    <p:sldId id="283" r:id="rId22"/>
    <p:sldId id="277" r:id="rId23"/>
    <p:sldId id="278" r:id="rId24"/>
    <p:sldId id="279" r:id="rId25"/>
    <p:sldId id="280" r:id="rId26"/>
    <p:sldId id="281" r:id="rId27"/>
  </p:sldIdLst>
  <p:sldSz cx="10058400" cy="7772400"/>
  <p:notesSz cx="8686800" cy="6400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634C"/>
    <a:srgbClr val="1B7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93" autoAdjust="0"/>
  </p:normalViewPr>
  <p:slideViewPr>
    <p:cSldViewPr>
      <p:cViewPr varScale="1">
        <p:scale>
          <a:sx n="74" d="100"/>
          <a:sy n="74" d="100"/>
        </p:scale>
        <p:origin x="1502" y="72"/>
      </p:cViewPr>
      <p:guideLst>
        <p:guide orient="horz" pos="2880"/>
        <p:guide pos="2160"/>
      </p:guideLst>
    </p:cSldViewPr>
  </p:slideViewPr>
  <p:notesTextViewPr>
    <p:cViewPr>
      <p:scale>
        <a:sx n="100" d="100"/>
        <a:sy n="100" d="100"/>
      </p:scale>
      <p:origin x="0" y="0"/>
    </p:cViewPr>
  </p:notesTextViewPr>
  <p:sorterViewPr>
    <p:cViewPr varScale="1">
      <p:scale>
        <a:sx n="1" d="1"/>
        <a:sy n="1" d="1"/>
      </p:scale>
      <p:origin x="0" y="-28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764829" cy="320302"/>
          </a:xfrm>
          <a:prstGeom prst="rect">
            <a:avLst/>
          </a:prstGeom>
        </p:spPr>
        <p:txBody>
          <a:bodyPr vert="horz" lIns="77368" tIns="38684" rIns="77368" bIns="38684" rtlCol="0"/>
          <a:lstStyle>
            <a:lvl1pPr algn="l">
              <a:defRPr sz="1000"/>
            </a:lvl1pPr>
          </a:lstStyle>
          <a:p>
            <a:endParaRPr lang="en-US"/>
          </a:p>
        </p:txBody>
      </p:sp>
      <p:sp>
        <p:nvSpPr>
          <p:cNvPr id="3" name="Date Placeholder 2"/>
          <p:cNvSpPr>
            <a:spLocks noGrp="1"/>
          </p:cNvSpPr>
          <p:nvPr>
            <p:ph type="dt" idx="1"/>
          </p:nvPr>
        </p:nvSpPr>
        <p:spPr>
          <a:xfrm>
            <a:off x="4920601" y="0"/>
            <a:ext cx="3764829" cy="320302"/>
          </a:xfrm>
          <a:prstGeom prst="rect">
            <a:avLst/>
          </a:prstGeom>
        </p:spPr>
        <p:txBody>
          <a:bodyPr vert="horz" lIns="77368" tIns="38684" rIns="77368" bIns="38684" rtlCol="0"/>
          <a:lstStyle>
            <a:lvl1pPr algn="r">
              <a:defRPr sz="1000"/>
            </a:lvl1pPr>
          </a:lstStyle>
          <a:p>
            <a:fld id="{61510640-4104-42DB-8B0A-34956CF982EB}" type="datetimeFigureOut">
              <a:rPr lang="en-US" smtClean="0"/>
              <a:t>8/18/2026</a:t>
            </a:fld>
            <a:endParaRPr lang="en-US"/>
          </a:p>
        </p:txBody>
      </p:sp>
      <p:sp>
        <p:nvSpPr>
          <p:cNvPr id="4" name="Slide Image Placeholder 3"/>
          <p:cNvSpPr>
            <a:spLocks noGrp="1" noRot="1" noChangeAspect="1"/>
          </p:cNvSpPr>
          <p:nvPr>
            <p:ph type="sldImg" idx="2"/>
          </p:nvPr>
        </p:nvSpPr>
        <p:spPr>
          <a:xfrm>
            <a:off x="2944813" y="800100"/>
            <a:ext cx="2797175" cy="2160588"/>
          </a:xfrm>
          <a:prstGeom prst="rect">
            <a:avLst/>
          </a:prstGeom>
          <a:noFill/>
          <a:ln w="12700">
            <a:solidFill>
              <a:prstClr val="black"/>
            </a:solidFill>
          </a:ln>
        </p:spPr>
        <p:txBody>
          <a:bodyPr vert="horz" lIns="77368" tIns="38684" rIns="77368" bIns="38684" rtlCol="0" anchor="ctr"/>
          <a:lstStyle/>
          <a:p>
            <a:endParaRPr lang="en-US"/>
          </a:p>
        </p:txBody>
      </p:sp>
      <p:sp>
        <p:nvSpPr>
          <p:cNvPr id="5" name="Notes Placeholder 4"/>
          <p:cNvSpPr>
            <a:spLocks noGrp="1"/>
          </p:cNvSpPr>
          <p:nvPr>
            <p:ph type="body" sz="quarter" idx="3"/>
          </p:nvPr>
        </p:nvSpPr>
        <p:spPr>
          <a:xfrm>
            <a:off x="869228" y="3080123"/>
            <a:ext cx="6948344" cy="2520577"/>
          </a:xfrm>
          <a:prstGeom prst="rect">
            <a:avLst/>
          </a:prstGeom>
        </p:spPr>
        <p:txBody>
          <a:bodyPr vert="horz" lIns="77368" tIns="38684" rIns="77368" bIns="386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080500"/>
            <a:ext cx="3764829" cy="320301"/>
          </a:xfrm>
          <a:prstGeom prst="rect">
            <a:avLst/>
          </a:prstGeom>
        </p:spPr>
        <p:txBody>
          <a:bodyPr vert="horz" lIns="77368" tIns="38684" rIns="77368" bIns="38684" rtlCol="0" anchor="b"/>
          <a:lstStyle>
            <a:lvl1pPr algn="l">
              <a:defRPr sz="1000"/>
            </a:lvl1pPr>
          </a:lstStyle>
          <a:p>
            <a:endParaRPr lang="en-US"/>
          </a:p>
        </p:txBody>
      </p:sp>
      <p:sp>
        <p:nvSpPr>
          <p:cNvPr id="7" name="Slide Number Placeholder 6"/>
          <p:cNvSpPr>
            <a:spLocks noGrp="1"/>
          </p:cNvSpPr>
          <p:nvPr>
            <p:ph type="sldNum" sz="quarter" idx="5"/>
          </p:nvPr>
        </p:nvSpPr>
        <p:spPr>
          <a:xfrm>
            <a:off x="4920601" y="6080500"/>
            <a:ext cx="3764829" cy="320301"/>
          </a:xfrm>
          <a:prstGeom prst="rect">
            <a:avLst/>
          </a:prstGeom>
        </p:spPr>
        <p:txBody>
          <a:bodyPr vert="horz" lIns="77368" tIns="38684" rIns="77368" bIns="38684" rtlCol="0" anchor="b"/>
          <a:lstStyle>
            <a:lvl1pPr algn="r">
              <a:defRPr sz="1000"/>
            </a:lvl1pPr>
          </a:lstStyle>
          <a:p>
            <a:fld id="{57D752AD-0737-46CE-91F6-20CEFFBDDC52}" type="slidenum">
              <a:rPr lang="en-US" smtClean="0"/>
              <a:t>‹#›</a:t>
            </a:fld>
            <a:endParaRPr lang="en-US"/>
          </a:p>
        </p:txBody>
      </p:sp>
    </p:spTree>
    <p:extLst>
      <p:ext uri="{BB962C8B-B14F-4D97-AF65-F5344CB8AC3E}">
        <p14:creationId xmlns:p14="http://schemas.microsoft.com/office/powerpoint/2010/main" val="1663289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752AD-0737-46CE-91F6-20CEFFBDDC52}" type="slidenum">
              <a:rPr lang="en-US" smtClean="0"/>
              <a:t>2</a:t>
            </a:fld>
            <a:endParaRPr lang="en-US"/>
          </a:p>
        </p:txBody>
      </p:sp>
    </p:spTree>
    <p:extLst>
      <p:ext uri="{BB962C8B-B14F-4D97-AF65-F5344CB8AC3E}">
        <p14:creationId xmlns:p14="http://schemas.microsoft.com/office/powerpoint/2010/main" val="485571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752AD-0737-46CE-91F6-20CEFFBDDC52}" type="slidenum">
              <a:rPr lang="en-US" smtClean="0"/>
              <a:t>15</a:t>
            </a:fld>
            <a:endParaRPr lang="en-US"/>
          </a:p>
        </p:txBody>
      </p:sp>
    </p:spTree>
    <p:extLst>
      <p:ext uri="{BB962C8B-B14F-4D97-AF65-F5344CB8AC3E}">
        <p14:creationId xmlns:p14="http://schemas.microsoft.com/office/powerpoint/2010/main" val="3255994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752AD-0737-46CE-91F6-20CEFFBDDC52}" type="slidenum">
              <a:rPr lang="en-US" smtClean="0"/>
              <a:t>21</a:t>
            </a:fld>
            <a:endParaRPr lang="en-US"/>
          </a:p>
        </p:txBody>
      </p:sp>
    </p:spTree>
    <p:extLst>
      <p:ext uri="{BB962C8B-B14F-4D97-AF65-F5344CB8AC3E}">
        <p14:creationId xmlns:p14="http://schemas.microsoft.com/office/powerpoint/2010/main" val="218340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labels for Washington Junction Road and Route 1</a:t>
            </a:r>
          </a:p>
        </p:txBody>
      </p:sp>
      <p:sp>
        <p:nvSpPr>
          <p:cNvPr id="4" name="Slide Number Placeholder 3"/>
          <p:cNvSpPr>
            <a:spLocks noGrp="1"/>
          </p:cNvSpPr>
          <p:nvPr>
            <p:ph type="sldNum" sz="quarter" idx="5"/>
          </p:nvPr>
        </p:nvSpPr>
        <p:spPr/>
        <p:txBody>
          <a:bodyPr/>
          <a:lstStyle/>
          <a:p>
            <a:fld id="{57D752AD-0737-46CE-91F6-20CEFFBDDC52}" type="slidenum">
              <a:rPr lang="en-US" smtClean="0"/>
              <a:t>22</a:t>
            </a:fld>
            <a:endParaRPr lang="en-US"/>
          </a:p>
        </p:txBody>
      </p:sp>
    </p:spTree>
    <p:extLst>
      <p:ext uri="{BB962C8B-B14F-4D97-AF65-F5344CB8AC3E}">
        <p14:creationId xmlns:p14="http://schemas.microsoft.com/office/powerpoint/2010/main" val="1576253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6" name="Holder 6"/>
          <p:cNvSpPr>
            <a:spLocks noGrp="1"/>
          </p:cNvSpPr>
          <p:nvPr>
            <p:ph type="sldNum" sz="quarter" idx="7"/>
          </p:nvPr>
        </p:nvSpPr>
        <p:spPr/>
        <p:txBody>
          <a:bodyPr lIns="0" tIns="0" rIns="0" bIns="0"/>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1B746C"/>
                </a:solidFill>
                <a:latin typeface="Berlin Sans FB Demi"/>
                <a:cs typeface="Berlin Sans FB Dem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6" name="Holder 6"/>
          <p:cNvSpPr>
            <a:spLocks noGrp="1"/>
          </p:cNvSpPr>
          <p:nvPr>
            <p:ph type="sldNum" sz="quarter" idx="7"/>
          </p:nvPr>
        </p:nvSpPr>
        <p:spPr/>
        <p:txBody>
          <a:bodyPr lIns="0" tIns="0" rIns="0" bIns="0"/>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1B746C"/>
                </a:solidFill>
                <a:latin typeface="Berlin Sans FB Demi"/>
                <a:cs typeface="Berlin Sans FB Demi"/>
              </a:defRPr>
            </a:lvl1pPr>
          </a:lstStyle>
          <a:p>
            <a:endParaRPr/>
          </a:p>
        </p:txBody>
      </p:sp>
      <p:sp>
        <p:nvSpPr>
          <p:cNvPr id="3" name="Holder 3"/>
          <p:cNvSpPr>
            <a:spLocks noGrp="1"/>
          </p:cNvSpPr>
          <p:nvPr>
            <p:ph sz="half" idx="2"/>
          </p:nvPr>
        </p:nvSpPr>
        <p:spPr>
          <a:xfrm>
            <a:off x="673100" y="1269124"/>
            <a:ext cx="4145915" cy="4975860"/>
          </a:xfrm>
          <a:prstGeom prst="rect">
            <a:avLst/>
          </a:prstGeom>
        </p:spPr>
        <p:txBody>
          <a:bodyPr wrap="square" lIns="0" tIns="0" rIns="0" bIns="0">
            <a:spAutoFit/>
          </a:bodyPr>
          <a:lstStyle>
            <a:lvl1pPr>
              <a:defRPr sz="2400" b="1" i="0">
                <a:solidFill>
                  <a:srgbClr val="E7B50B"/>
                </a:solidFill>
                <a:latin typeface="Segoe Print"/>
                <a:cs typeface="Segoe Print"/>
              </a:defRPr>
            </a:lvl1pPr>
          </a:lstStyle>
          <a:p>
            <a:endParaRPr/>
          </a:p>
        </p:txBody>
      </p:sp>
      <p:sp>
        <p:nvSpPr>
          <p:cNvPr id="4" name="Holder 4"/>
          <p:cNvSpPr>
            <a:spLocks noGrp="1"/>
          </p:cNvSpPr>
          <p:nvPr>
            <p:ph sz="half" idx="3"/>
          </p:nvPr>
        </p:nvSpPr>
        <p:spPr>
          <a:xfrm>
            <a:off x="5930900" y="1269124"/>
            <a:ext cx="3629025" cy="4259580"/>
          </a:xfrm>
          <a:prstGeom prst="rect">
            <a:avLst/>
          </a:prstGeom>
        </p:spPr>
        <p:txBody>
          <a:bodyPr wrap="square" lIns="0" tIns="0" rIns="0" bIns="0">
            <a:spAutoFit/>
          </a:bodyPr>
          <a:lstStyle>
            <a:lvl1pPr>
              <a:defRPr sz="2400" b="1" i="0">
                <a:solidFill>
                  <a:srgbClr val="E7B50B"/>
                </a:solidFill>
                <a:latin typeface="Segoe Print"/>
                <a:cs typeface="Segoe Print"/>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7" name="Holder 7"/>
          <p:cNvSpPr>
            <a:spLocks noGrp="1"/>
          </p:cNvSpPr>
          <p:nvPr>
            <p:ph type="sldNum" sz="quarter" idx="7"/>
          </p:nvPr>
        </p:nvSpPr>
        <p:spPr/>
        <p:txBody>
          <a:bodyPr lIns="0" tIns="0" rIns="0" bIns="0"/>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1B746C"/>
                </a:solidFill>
                <a:latin typeface="Berlin Sans FB Demi"/>
                <a:cs typeface="Berlin Sans FB Dem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5" name="Holder 5"/>
          <p:cNvSpPr>
            <a:spLocks noGrp="1"/>
          </p:cNvSpPr>
          <p:nvPr>
            <p:ph type="sldNum" sz="quarter" idx="7"/>
          </p:nvPr>
        </p:nvSpPr>
        <p:spPr/>
        <p:txBody>
          <a:bodyPr lIns="0" tIns="0" rIns="0" bIns="0"/>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4" name="Holder 4"/>
          <p:cNvSpPr>
            <a:spLocks noGrp="1"/>
          </p:cNvSpPr>
          <p:nvPr>
            <p:ph type="sldNum" sz="quarter" idx="7"/>
          </p:nvPr>
        </p:nvSpPr>
        <p:spPr/>
        <p:txBody>
          <a:bodyPr lIns="0" tIns="0" rIns="0" bIns="0"/>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02067" y="3265007"/>
            <a:ext cx="3654265" cy="756920"/>
          </a:xfrm>
          <a:prstGeom prst="rect">
            <a:avLst/>
          </a:prstGeom>
        </p:spPr>
        <p:txBody>
          <a:bodyPr wrap="square" lIns="0" tIns="0" rIns="0" bIns="0">
            <a:spAutoFit/>
          </a:bodyPr>
          <a:lstStyle>
            <a:lvl1pPr>
              <a:defRPr sz="4800" b="1" i="0">
                <a:solidFill>
                  <a:srgbClr val="1B746C"/>
                </a:solidFill>
                <a:latin typeface="Berlin Sans FB Demi"/>
                <a:cs typeface="Berlin Sans FB Demi"/>
              </a:defRPr>
            </a:lvl1pPr>
          </a:lstStyle>
          <a:p>
            <a:endParaRPr/>
          </a:p>
        </p:txBody>
      </p:sp>
      <p:sp>
        <p:nvSpPr>
          <p:cNvPr id="3" name="Holder 3"/>
          <p:cNvSpPr>
            <a:spLocks noGrp="1"/>
          </p:cNvSpPr>
          <p:nvPr>
            <p:ph type="body" idx="1"/>
          </p:nvPr>
        </p:nvSpPr>
        <p:spPr>
          <a:xfrm>
            <a:off x="673100" y="1875751"/>
            <a:ext cx="8712200" cy="24333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6" name="Holder 6"/>
          <p:cNvSpPr>
            <a:spLocks noGrp="1"/>
          </p:cNvSpPr>
          <p:nvPr>
            <p:ph type="sldNum" sz="quarter" idx="7"/>
          </p:nvPr>
        </p:nvSpPr>
        <p:spPr>
          <a:xfrm>
            <a:off x="5024667" y="7296150"/>
            <a:ext cx="4620259" cy="133350"/>
          </a:xfrm>
          <a:prstGeom prst="rect">
            <a:avLst/>
          </a:prstGeom>
        </p:spPr>
        <p:txBody>
          <a:bodyPr wrap="square" lIns="0" tIns="0" rIns="0" bIns="0">
            <a:spAutoFit/>
          </a:bodyPr>
          <a:lstStyle>
            <a:lvl1pPr>
              <a:defRPr sz="800" b="0" i="0">
                <a:solidFill>
                  <a:srgbClr val="231F20"/>
                </a:solidFill>
                <a:latin typeface="Calibri Light"/>
                <a:cs typeface="Calibri Light"/>
              </a:defRPr>
            </a:lvl1pPr>
          </a:lstStyle>
          <a:p>
            <a:pPr marL="12700">
              <a:lnSpc>
                <a:spcPts val="910"/>
              </a:lnSpc>
              <a:tabLst>
                <a:tab pos="4491355" algn="l"/>
              </a:tabLst>
            </a:pPr>
            <a:r>
              <a:rPr spc="-10" dirty="0"/>
              <a:t>TOWN </a:t>
            </a:r>
            <a:r>
              <a:rPr spc="-5" dirty="0"/>
              <a:t>OF CARRABASSETT </a:t>
            </a:r>
            <a:r>
              <a:rPr spc="-25" dirty="0"/>
              <a:t>VALLEY, </a:t>
            </a:r>
            <a:r>
              <a:rPr dirty="0"/>
              <a:t>MAINE </a:t>
            </a:r>
            <a:r>
              <a:rPr spc="-5" dirty="0"/>
              <a:t>COMPREHENSIVE </a:t>
            </a:r>
            <a:r>
              <a:rPr dirty="0"/>
              <a:t>PLAN </a:t>
            </a:r>
            <a:r>
              <a:rPr sz="1200" baseline="3472" dirty="0"/>
              <a:t>| </a:t>
            </a:r>
            <a:r>
              <a:rPr sz="800" b="1" spc="-10" dirty="0">
                <a:solidFill>
                  <a:srgbClr val="C9634C"/>
                </a:solidFill>
                <a:latin typeface="Calibri"/>
                <a:cs typeface="Calibri"/>
              </a:rPr>
              <a:t>DECEMBER </a:t>
            </a:r>
            <a:r>
              <a:rPr sz="800" b="1" dirty="0">
                <a:solidFill>
                  <a:srgbClr val="C9634C"/>
                </a:solidFill>
                <a:latin typeface="Calibri"/>
                <a:cs typeface="Calibri"/>
              </a:rPr>
              <a:t>13, 2025</a:t>
            </a:r>
            <a:r>
              <a:rPr sz="800" b="1" spc="114" dirty="0">
                <a:solidFill>
                  <a:srgbClr val="C9634C"/>
                </a:solidFill>
                <a:latin typeface="Calibri"/>
                <a:cs typeface="Calibri"/>
              </a:rPr>
              <a:t> </a:t>
            </a:r>
            <a:r>
              <a:rPr sz="800" b="1" spc="-5" dirty="0">
                <a:solidFill>
                  <a:srgbClr val="C9634C"/>
                </a:solidFill>
                <a:latin typeface="Calibri"/>
                <a:cs typeface="Calibri"/>
              </a:rPr>
              <a:t>PUBLIC</a:t>
            </a:r>
            <a:r>
              <a:rPr sz="800" b="1" spc="5" dirty="0">
                <a:solidFill>
                  <a:srgbClr val="C9634C"/>
                </a:solidFill>
                <a:latin typeface="Calibri"/>
                <a:cs typeface="Calibri"/>
              </a:rPr>
              <a:t> </a:t>
            </a:r>
            <a:r>
              <a:rPr sz="800" b="1" spc="-5" dirty="0">
                <a:solidFill>
                  <a:srgbClr val="C9634C"/>
                </a:solidFill>
                <a:latin typeface="Calibri"/>
                <a:cs typeface="Calibri"/>
              </a:rPr>
              <a:t>HEARING	</a:t>
            </a:r>
            <a:fld id="{81D60167-4931-47E6-BA6A-407CBD079E47}" type="slidenum">
              <a:rPr sz="800" b="1" dirty="0">
                <a:solidFill>
                  <a:srgbClr val="C9634C"/>
                </a:solidFill>
                <a:latin typeface="Calibri"/>
                <a:cs typeface="Calibri"/>
              </a:rPr>
              <a:t>‹#›</a:t>
            </a:fld>
            <a:endParaRPr sz="800">
              <a:latin typeface="Calibri"/>
              <a:cs typeface="Calibri"/>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5F828A-247E-B0A8-FC4F-506AC4308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sp>
        <p:nvSpPr>
          <p:cNvPr id="4" name="object 4"/>
          <p:cNvSpPr txBox="1"/>
          <p:nvPr/>
        </p:nvSpPr>
        <p:spPr>
          <a:xfrm>
            <a:off x="673100" y="5186000"/>
            <a:ext cx="6696709" cy="762709"/>
          </a:xfrm>
          <a:prstGeom prst="rect">
            <a:avLst/>
          </a:prstGeom>
        </p:spPr>
        <p:txBody>
          <a:bodyPr vert="horz" wrap="square" lIns="0" tIns="248920" rIns="0" bIns="0" rtlCol="0">
            <a:spAutoFit/>
          </a:bodyPr>
          <a:lstStyle/>
          <a:p>
            <a:pPr marL="12700" marR="5080">
              <a:lnSpc>
                <a:spcPct val="67700"/>
              </a:lnSpc>
              <a:spcBef>
                <a:spcPts val="1960"/>
              </a:spcBef>
            </a:pPr>
            <a:r>
              <a:rPr sz="4800" b="1" dirty="0">
                <a:solidFill>
                  <a:srgbClr val="FFFFFF"/>
                </a:solidFill>
                <a:latin typeface="Berlin Sans FB Demi"/>
                <a:cs typeface="Berlin Sans FB Demi"/>
              </a:rPr>
              <a:t>TOWN OF  </a:t>
            </a:r>
            <a:r>
              <a:rPr lang="en-US" sz="4800" b="1" spc="-5" dirty="0">
                <a:solidFill>
                  <a:srgbClr val="FFFFFF"/>
                </a:solidFill>
                <a:latin typeface="Berlin Sans FB Demi"/>
                <a:cs typeface="Berlin Sans FB Demi"/>
              </a:rPr>
              <a:t>HANCOCK</a:t>
            </a:r>
            <a:endParaRPr sz="4800" dirty="0">
              <a:latin typeface="Berlin Sans FB Demi"/>
              <a:cs typeface="Berlin Sans FB Demi"/>
            </a:endParaRPr>
          </a:p>
        </p:txBody>
      </p:sp>
      <p:sp>
        <p:nvSpPr>
          <p:cNvPr id="5" name="object 5"/>
          <p:cNvSpPr txBox="1"/>
          <p:nvPr/>
        </p:nvSpPr>
        <p:spPr>
          <a:xfrm>
            <a:off x="673100" y="6341700"/>
            <a:ext cx="8154034" cy="678180"/>
          </a:xfrm>
          <a:prstGeom prst="rect">
            <a:avLst/>
          </a:prstGeom>
        </p:spPr>
        <p:txBody>
          <a:bodyPr vert="horz" wrap="square" lIns="0" tIns="12700" rIns="0" bIns="0" rtlCol="0">
            <a:spAutoFit/>
          </a:bodyPr>
          <a:lstStyle/>
          <a:p>
            <a:pPr marL="17780">
              <a:lnSpc>
                <a:spcPts val="2570"/>
              </a:lnSpc>
              <a:spcBef>
                <a:spcPts val="100"/>
              </a:spcBef>
            </a:pPr>
            <a:r>
              <a:rPr sz="2200" b="1" spc="75" dirty="0">
                <a:solidFill>
                  <a:srgbClr val="E7B50B"/>
                </a:solidFill>
                <a:latin typeface="Calibri"/>
                <a:cs typeface="Calibri"/>
              </a:rPr>
              <a:t>COMPREHENSIVE </a:t>
            </a:r>
            <a:r>
              <a:rPr sz="2200" b="1" spc="60" dirty="0">
                <a:solidFill>
                  <a:srgbClr val="E7B50B"/>
                </a:solidFill>
                <a:latin typeface="Calibri"/>
                <a:cs typeface="Calibri"/>
              </a:rPr>
              <a:t>PLAN </a:t>
            </a:r>
            <a:r>
              <a:rPr sz="2200" b="1" spc="30" dirty="0">
                <a:solidFill>
                  <a:srgbClr val="E7B50B"/>
                </a:solidFill>
                <a:latin typeface="Calibri"/>
                <a:cs typeface="Calibri"/>
              </a:rPr>
              <a:t>UPDATE </a:t>
            </a:r>
            <a:r>
              <a:rPr sz="1600" b="1" dirty="0">
                <a:solidFill>
                  <a:srgbClr val="E7B50B"/>
                </a:solidFill>
                <a:latin typeface="Calibri"/>
                <a:cs typeface="Calibri"/>
              </a:rPr>
              <a:t>* </a:t>
            </a:r>
            <a:r>
              <a:rPr lang="en-US" sz="2200" b="1" spc="70" dirty="0">
                <a:solidFill>
                  <a:srgbClr val="E7B50B"/>
                </a:solidFill>
                <a:latin typeface="Calibri"/>
                <a:cs typeface="Calibri"/>
              </a:rPr>
              <a:t>FUTURE LAND USE </a:t>
            </a:r>
            <a:endParaRPr sz="2200" dirty="0">
              <a:latin typeface="Calibri"/>
              <a:cs typeface="Calibri"/>
            </a:endParaRPr>
          </a:p>
          <a:p>
            <a:pPr marL="12700">
              <a:lnSpc>
                <a:spcPts val="2570"/>
              </a:lnSpc>
            </a:pPr>
            <a:r>
              <a:rPr lang="en-US" sz="2200" b="1" spc="-5" dirty="0">
                <a:solidFill>
                  <a:srgbClr val="FFFFFF"/>
                </a:solidFill>
                <a:latin typeface="Calibri"/>
                <a:cs typeface="Calibri"/>
              </a:rPr>
              <a:t>August 17, 2026 </a:t>
            </a:r>
            <a:r>
              <a:rPr sz="2200" b="1" spc="-5" dirty="0">
                <a:solidFill>
                  <a:srgbClr val="FFFFFF"/>
                </a:solidFill>
                <a:latin typeface="Calibri"/>
                <a:cs typeface="Calibri"/>
              </a:rPr>
              <a:t>Public</a:t>
            </a:r>
            <a:r>
              <a:rPr sz="2200" b="1" spc="-15" dirty="0">
                <a:solidFill>
                  <a:srgbClr val="FFFFFF"/>
                </a:solidFill>
                <a:latin typeface="Calibri"/>
                <a:cs typeface="Calibri"/>
              </a:rPr>
              <a:t> </a:t>
            </a:r>
            <a:r>
              <a:rPr lang="en-US" sz="2200" b="1" dirty="0">
                <a:solidFill>
                  <a:srgbClr val="FFFFFF"/>
                </a:solidFill>
                <a:latin typeface="Calibri"/>
                <a:cs typeface="Calibri"/>
              </a:rPr>
              <a:t>Discussion</a:t>
            </a:r>
            <a:endParaRPr sz="22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0EF90-1DF4-249C-5DAD-7CF3FE5F193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4998B37-E939-7A00-E758-4D0C025EC41D}"/>
              </a:ext>
            </a:extLst>
          </p:cNvPr>
          <p:cNvSpPr txBox="1">
            <a:spLocks noGrp="1"/>
          </p:cNvSpPr>
          <p:nvPr>
            <p:ph type="title"/>
          </p:nvPr>
        </p:nvSpPr>
        <p:spPr>
          <a:xfrm>
            <a:off x="673100" y="398363"/>
            <a:ext cx="6696709" cy="762709"/>
          </a:xfrm>
          <a:prstGeom prst="rect">
            <a:avLst/>
          </a:prstGeom>
        </p:spPr>
        <p:txBody>
          <a:bodyPr vert="horz" wrap="square" lIns="0" tIns="248920" rIns="0" bIns="0" rtlCol="0">
            <a:spAutoFit/>
          </a:bodyPr>
          <a:lstStyle/>
          <a:p>
            <a:pPr marL="12700" marR="5080">
              <a:lnSpc>
                <a:spcPct val="67700"/>
              </a:lnSpc>
              <a:spcBef>
                <a:spcPts val="1960"/>
              </a:spcBef>
            </a:pPr>
            <a:r>
              <a:rPr lang="en-US" dirty="0"/>
              <a:t>POLICIES &amp; GOALS</a:t>
            </a:r>
            <a:endParaRPr dirty="0"/>
          </a:p>
        </p:txBody>
      </p:sp>
      <p:sp>
        <p:nvSpPr>
          <p:cNvPr id="6" name="object 6">
            <a:extLst>
              <a:ext uri="{FF2B5EF4-FFF2-40B4-BE49-F238E27FC236}">
                <a16:creationId xmlns:a16="http://schemas.microsoft.com/office/drawing/2014/main" id="{E8AF327D-5212-95CF-6DA5-08596FBC5A37}"/>
              </a:ext>
            </a:extLst>
          </p:cNvPr>
          <p:cNvSpPr txBox="1"/>
          <p:nvPr/>
        </p:nvSpPr>
        <p:spPr>
          <a:xfrm>
            <a:off x="689665" y="1262506"/>
            <a:ext cx="7755338" cy="2744341"/>
          </a:xfrm>
          <a:prstGeom prst="rect">
            <a:avLst/>
          </a:prstGeom>
        </p:spPr>
        <p:txBody>
          <a:bodyPr vert="horz" wrap="square" lIns="0" tIns="12700" rIns="0" bIns="0" rtlCol="0">
            <a:spAutoFit/>
          </a:bodyPr>
          <a:lstStyle/>
          <a:p>
            <a:pPr lvl="0"/>
            <a:r>
              <a:rPr lang="en-US" b="1" dirty="0">
                <a:solidFill>
                  <a:srgbClr val="C9634C"/>
                </a:solidFill>
              </a:rPr>
              <a:t>Goals = the destination. Broad statements like "preserve rural character" or "ensure a range of housing choices." Not enforceable on their own, think of them as the town's stated values.</a:t>
            </a:r>
          </a:p>
          <a:p>
            <a:pPr lvl="0"/>
            <a:endParaRPr lang="en-US" b="1" dirty="0">
              <a:solidFill>
                <a:srgbClr val="C9634C"/>
              </a:solidFill>
            </a:endParaRPr>
          </a:p>
          <a:p>
            <a:pPr lvl="0"/>
            <a:r>
              <a:rPr lang="en-US" b="1" dirty="0">
                <a:solidFill>
                  <a:srgbClr val="C9634C"/>
                </a:solidFill>
              </a:rPr>
              <a:t>Policies = the commitments. Specific actions tied to each goal, like "update the zoning ordinance to allow accessory dwelling units" or "direct new growth to areas with existing infrastructure." These are the things town boards are expected to actually follow through on.</a:t>
            </a:r>
            <a:endParaRPr lang="en-US" sz="1550" b="1" dirty="0">
              <a:solidFill>
                <a:srgbClr val="C9634C"/>
              </a:solidFill>
              <a:latin typeface="Times New Roman"/>
              <a:cs typeface="Times New Roman"/>
            </a:endParaRPr>
          </a:p>
          <a:p>
            <a:pPr lvl="0"/>
            <a:endParaRPr lang="en-US" sz="1550" b="1" dirty="0">
              <a:solidFill>
                <a:srgbClr val="C9634C"/>
              </a:solidFill>
              <a:latin typeface="Times New Roman"/>
              <a:cs typeface="Times New Roman"/>
            </a:endParaRPr>
          </a:p>
          <a:p>
            <a:pPr lvl="0"/>
            <a:r>
              <a:rPr lang="en-US" b="1" dirty="0">
                <a:solidFill>
                  <a:srgbClr val="C9634C"/>
                </a:solidFill>
                <a:cs typeface="Times New Roman"/>
              </a:rPr>
              <a:t>This is where comprehensive plans go from theory to actionable steps.</a:t>
            </a:r>
            <a:endParaRPr lang="en-US" b="1" dirty="0">
              <a:solidFill>
                <a:srgbClr val="C9634C"/>
              </a:solidFill>
            </a:endParaRPr>
          </a:p>
        </p:txBody>
      </p:sp>
      <p:pic>
        <p:nvPicPr>
          <p:cNvPr id="8" name="Picture 7">
            <a:extLst>
              <a:ext uri="{FF2B5EF4-FFF2-40B4-BE49-F238E27FC236}">
                <a16:creationId xmlns:a16="http://schemas.microsoft.com/office/drawing/2014/main" id="{4AC64D01-E38D-B6CE-DD2C-112CC3272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6534" y="4108281"/>
            <a:ext cx="5181600" cy="3495675"/>
          </a:xfrm>
          <a:prstGeom prst="rect">
            <a:avLst/>
          </a:prstGeom>
        </p:spPr>
      </p:pic>
    </p:spTree>
    <p:extLst>
      <p:ext uri="{BB962C8B-B14F-4D97-AF65-F5344CB8AC3E}">
        <p14:creationId xmlns:p14="http://schemas.microsoft.com/office/powerpoint/2010/main" val="2305463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8925560" cy="756920"/>
          </a:xfrm>
          <a:prstGeom prst="rect">
            <a:avLst/>
          </a:prstGeom>
        </p:spPr>
        <p:txBody>
          <a:bodyPr vert="horz" wrap="square" lIns="0" tIns="12700" rIns="0" bIns="0" rtlCol="0">
            <a:spAutoFit/>
          </a:bodyPr>
          <a:lstStyle/>
          <a:p>
            <a:pPr marL="12700">
              <a:lnSpc>
                <a:spcPct val="100000"/>
              </a:lnSpc>
              <a:spcBef>
                <a:spcPts val="100"/>
              </a:spcBef>
            </a:pPr>
            <a:r>
              <a:rPr spc="-5" dirty="0"/>
              <a:t>RECREATION </a:t>
            </a:r>
            <a:r>
              <a:rPr dirty="0"/>
              <a:t>AND OPEN</a:t>
            </a:r>
            <a:r>
              <a:rPr spc="-95" dirty="0"/>
              <a:t> </a:t>
            </a:r>
            <a:r>
              <a:rPr spc="-5" dirty="0"/>
              <a:t>SPACE</a:t>
            </a:r>
          </a:p>
        </p:txBody>
      </p:sp>
      <p:sp>
        <p:nvSpPr>
          <p:cNvPr id="3" name="object 3"/>
          <p:cNvSpPr txBox="1"/>
          <p:nvPr/>
        </p:nvSpPr>
        <p:spPr>
          <a:xfrm>
            <a:off x="673100" y="1875751"/>
            <a:ext cx="4108450" cy="2967479"/>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0665" algn="l"/>
                <a:tab pos="241300" algn="l"/>
              </a:tabLst>
            </a:pPr>
            <a:r>
              <a:rPr sz="1600" b="1" spc="-10" dirty="0">
                <a:solidFill>
                  <a:srgbClr val="C9634C"/>
                </a:solidFill>
                <a:latin typeface="Calibri"/>
                <a:cs typeface="Calibri"/>
              </a:rPr>
              <a:t>Provide </a:t>
            </a:r>
            <a:r>
              <a:rPr sz="1600" b="1" dirty="0">
                <a:solidFill>
                  <a:srgbClr val="C9634C"/>
                </a:solidFill>
                <a:latin typeface="Calibri"/>
                <a:cs typeface="Calibri"/>
              </a:rPr>
              <a:t>and </a:t>
            </a:r>
            <a:r>
              <a:rPr sz="1600" b="1" spc="-10" dirty="0">
                <a:solidFill>
                  <a:srgbClr val="C9634C"/>
                </a:solidFill>
                <a:latin typeface="Calibri"/>
                <a:cs typeface="Calibri"/>
              </a:rPr>
              <a:t>maintain </a:t>
            </a:r>
            <a:r>
              <a:rPr sz="1600" b="1" dirty="0">
                <a:solidFill>
                  <a:srgbClr val="C9634C"/>
                </a:solidFill>
                <a:latin typeface="Calibri"/>
                <a:cs typeface="Calibri"/>
              </a:rPr>
              <a:t>a </a:t>
            </a:r>
            <a:r>
              <a:rPr sz="1600" b="1" spc="-5" dirty="0">
                <a:solidFill>
                  <a:srgbClr val="C9634C"/>
                </a:solidFill>
                <a:latin typeface="Calibri"/>
                <a:cs typeface="Calibri"/>
              </a:rPr>
              <a:t>diversity </a:t>
            </a:r>
            <a:r>
              <a:rPr sz="1600" b="1" dirty="0">
                <a:solidFill>
                  <a:srgbClr val="C9634C"/>
                </a:solidFill>
                <a:latin typeface="Calibri"/>
                <a:cs typeface="Calibri"/>
              </a:rPr>
              <a:t>of </a:t>
            </a:r>
            <a:r>
              <a:rPr sz="1600" b="1" spc="-10" dirty="0">
                <a:solidFill>
                  <a:srgbClr val="C9634C"/>
                </a:solidFill>
                <a:latin typeface="Calibri"/>
                <a:cs typeface="Calibri"/>
              </a:rPr>
              <a:t>resilient,  </a:t>
            </a:r>
            <a:r>
              <a:rPr sz="1600" b="1" dirty="0">
                <a:solidFill>
                  <a:srgbClr val="C9634C"/>
                </a:solidFill>
                <a:latin typeface="Calibri"/>
                <a:cs typeface="Calibri"/>
              </a:rPr>
              <a:t>high-quality </a:t>
            </a:r>
            <a:r>
              <a:rPr sz="1600" b="1" spc="-10" dirty="0">
                <a:solidFill>
                  <a:srgbClr val="C9634C"/>
                </a:solidFill>
                <a:latin typeface="Calibri"/>
                <a:cs typeface="Calibri"/>
              </a:rPr>
              <a:t>recreational </a:t>
            </a:r>
            <a:r>
              <a:rPr sz="1600" b="1" spc="-5" dirty="0">
                <a:solidFill>
                  <a:srgbClr val="C9634C"/>
                </a:solidFill>
                <a:latin typeface="Calibri"/>
                <a:cs typeface="Calibri"/>
              </a:rPr>
              <a:t>amenities</a:t>
            </a:r>
            <a:r>
              <a:rPr lang="en-US" sz="1600" b="1" spc="-5" dirty="0">
                <a:solidFill>
                  <a:srgbClr val="C9634C"/>
                </a:solidFill>
                <a:latin typeface="Calibri"/>
                <a:cs typeface="Calibri"/>
              </a:rPr>
              <a:t> </a:t>
            </a:r>
            <a:r>
              <a:rPr sz="1600" b="1" dirty="0">
                <a:solidFill>
                  <a:srgbClr val="C9634C"/>
                </a:solidFill>
                <a:latin typeface="Calibri"/>
                <a:cs typeface="Calibri"/>
              </a:rPr>
              <a:t>and </a:t>
            </a:r>
            <a:r>
              <a:rPr sz="1600" b="1" spc="-10" dirty="0">
                <a:solidFill>
                  <a:srgbClr val="C9634C"/>
                </a:solidFill>
                <a:latin typeface="Calibri"/>
                <a:cs typeface="Calibri"/>
              </a:rPr>
              <a:t>infrastructure for </a:t>
            </a:r>
            <a:r>
              <a:rPr sz="1600" b="1" dirty="0">
                <a:solidFill>
                  <a:srgbClr val="C9634C"/>
                </a:solidFill>
                <a:latin typeface="Calibri"/>
                <a:cs typeface="Calibri"/>
              </a:rPr>
              <a:t>all </a:t>
            </a:r>
            <a:r>
              <a:rPr sz="1600" b="1" spc="-10" dirty="0">
                <a:solidFill>
                  <a:srgbClr val="C9634C"/>
                </a:solidFill>
                <a:latin typeface="Calibri"/>
                <a:cs typeface="Calibri"/>
              </a:rPr>
              <a:t>ages </a:t>
            </a:r>
            <a:r>
              <a:rPr sz="1600" b="1" dirty="0">
                <a:solidFill>
                  <a:srgbClr val="C9634C"/>
                </a:solidFill>
                <a:latin typeface="Calibri"/>
                <a:cs typeface="Calibri"/>
              </a:rPr>
              <a:t>and seasons  </a:t>
            </a:r>
            <a:r>
              <a:rPr sz="1600" b="1" spc="-5" dirty="0">
                <a:solidFill>
                  <a:srgbClr val="C9634C"/>
                </a:solidFill>
                <a:latin typeface="Calibri"/>
                <a:cs typeface="Calibri"/>
              </a:rPr>
              <a:t>that meet </a:t>
            </a:r>
            <a:r>
              <a:rPr sz="1600" b="1" dirty="0">
                <a:solidFill>
                  <a:srgbClr val="C9634C"/>
                </a:solidFill>
                <a:latin typeface="Calibri"/>
                <a:cs typeface="Calibri"/>
              </a:rPr>
              <a:t>the needs of </a:t>
            </a:r>
            <a:r>
              <a:rPr sz="1600" b="1" spc="-10" dirty="0">
                <a:solidFill>
                  <a:srgbClr val="C9634C"/>
                </a:solidFill>
                <a:latin typeface="Calibri"/>
                <a:cs typeface="Calibri"/>
              </a:rPr>
              <a:t>year-round residents,  </a:t>
            </a:r>
            <a:r>
              <a:rPr sz="1600" b="1" dirty="0">
                <a:solidFill>
                  <a:srgbClr val="C9634C"/>
                </a:solidFill>
                <a:latin typeface="Calibri"/>
                <a:cs typeface="Calibri"/>
              </a:rPr>
              <a:t>seasonal </a:t>
            </a:r>
            <a:r>
              <a:rPr sz="1600" b="1" spc="-10" dirty="0">
                <a:solidFill>
                  <a:srgbClr val="C9634C"/>
                </a:solidFill>
                <a:latin typeface="Calibri"/>
                <a:cs typeface="Calibri"/>
              </a:rPr>
              <a:t>residents, </a:t>
            </a:r>
            <a:r>
              <a:rPr sz="1600" b="1" dirty="0">
                <a:solidFill>
                  <a:srgbClr val="C9634C"/>
                </a:solidFill>
                <a:latin typeface="Calibri"/>
                <a:cs typeface="Calibri"/>
              </a:rPr>
              <a:t>and seasonal </a:t>
            </a:r>
            <a:r>
              <a:rPr sz="1600" b="1" spc="-10" dirty="0">
                <a:solidFill>
                  <a:srgbClr val="C9634C"/>
                </a:solidFill>
                <a:latin typeface="Calibri"/>
                <a:cs typeface="Calibri"/>
              </a:rPr>
              <a:t>visitors</a:t>
            </a:r>
            <a:r>
              <a:rPr lang="en-US" sz="1600" b="1" spc="-10" dirty="0">
                <a:solidFill>
                  <a:srgbClr val="C9634C"/>
                </a:solidFill>
                <a:latin typeface="Calibri"/>
                <a:cs typeface="Calibri"/>
              </a:rPr>
              <a:t>.</a:t>
            </a:r>
            <a:endParaRPr lang="en-US" sz="1600" b="1" spc="-45" dirty="0">
              <a:solidFill>
                <a:srgbClr val="C9634C"/>
              </a:solidFill>
              <a:cs typeface="Calibri"/>
            </a:endParaRPr>
          </a:p>
          <a:p>
            <a:pPr marL="12700" marR="360045">
              <a:lnSpc>
                <a:spcPct val="100000"/>
              </a:lnSpc>
              <a:tabLst>
                <a:tab pos="240665" algn="l"/>
                <a:tab pos="241300" algn="l"/>
              </a:tabLst>
            </a:pPr>
            <a:endParaRPr lang="en-US" sz="1600" b="1" spc="-5" dirty="0">
              <a:solidFill>
                <a:srgbClr val="C9634C"/>
              </a:solidFill>
              <a:latin typeface="Calibri"/>
              <a:cs typeface="Calibri"/>
            </a:endParaRPr>
          </a:p>
          <a:p>
            <a:pPr marL="241300" marR="360045" indent="-228600">
              <a:lnSpc>
                <a:spcPct val="100000"/>
              </a:lnSpc>
              <a:buChar char="•"/>
              <a:tabLst>
                <a:tab pos="240665" algn="l"/>
                <a:tab pos="241300" algn="l"/>
              </a:tabLst>
            </a:pPr>
            <a:r>
              <a:rPr lang="en-US" sz="1600" b="1" spc="-5" dirty="0">
                <a:solidFill>
                  <a:srgbClr val="C9634C"/>
                </a:solidFill>
                <a:latin typeface="Calibri"/>
                <a:cs typeface="Calibri"/>
              </a:rPr>
              <a:t>Create and maintain at least one public access point for recreational uses such as swimming and kayaking.</a:t>
            </a:r>
          </a:p>
          <a:p>
            <a:pPr marL="241300" marR="360045" indent="-228600">
              <a:lnSpc>
                <a:spcPct val="100000"/>
              </a:lnSpc>
              <a:buChar char="•"/>
              <a:tabLst>
                <a:tab pos="240665" algn="l"/>
                <a:tab pos="241300" algn="l"/>
              </a:tabLst>
            </a:pPr>
            <a:endParaRPr lang="en-US" sz="1600" b="1" spc="-5" dirty="0">
              <a:solidFill>
                <a:srgbClr val="C9634C"/>
              </a:solidFill>
              <a:latin typeface="Calibri"/>
              <a:cs typeface="Calibri"/>
            </a:endParaRPr>
          </a:p>
          <a:p>
            <a:pPr marL="241300" marR="360045" indent="-228600">
              <a:lnSpc>
                <a:spcPct val="100000"/>
              </a:lnSpc>
              <a:buChar char="•"/>
              <a:tabLst>
                <a:tab pos="240665" algn="l"/>
                <a:tab pos="241300" algn="l"/>
              </a:tabLst>
            </a:pPr>
            <a:r>
              <a:rPr lang="en-US" sz="1600" b="1" spc="-5" dirty="0">
                <a:solidFill>
                  <a:srgbClr val="C9634C"/>
                </a:solidFill>
                <a:latin typeface="Calibri"/>
                <a:cs typeface="Calibri"/>
              </a:rPr>
              <a:t>Enhance existing cultural and community events within the Town of Hancock.</a:t>
            </a:r>
          </a:p>
        </p:txBody>
      </p:sp>
      <p:sp>
        <p:nvSpPr>
          <p:cNvPr id="4" name="object 4"/>
          <p:cNvSpPr txBox="1"/>
          <p:nvPr/>
        </p:nvSpPr>
        <p:spPr>
          <a:xfrm>
            <a:off x="5930900" y="1867230"/>
            <a:ext cx="3138805" cy="3713837"/>
          </a:xfrm>
          <a:prstGeom prst="rect">
            <a:avLst/>
          </a:prstGeom>
        </p:spPr>
        <p:txBody>
          <a:bodyPr vert="horz" wrap="square" lIns="0" tIns="12700" rIns="0" bIns="0" rtlCol="0">
            <a:spAutoFit/>
          </a:bodyPr>
          <a:lstStyle/>
          <a:p>
            <a:pPr marL="241300" marR="360045" indent="-228600">
              <a:lnSpc>
                <a:spcPct val="100000"/>
              </a:lnSpc>
              <a:buChar char="•"/>
              <a:tabLst>
                <a:tab pos="240665" algn="l"/>
                <a:tab pos="241300" algn="l"/>
              </a:tabLst>
            </a:pPr>
            <a:r>
              <a:rPr lang="en-US" sz="1500" b="1" spc="-5" dirty="0">
                <a:solidFill>
                  <a:srgbClr val="1B746C"/>
                </a:solidFill>
                <a:cs typeface="Calibri"/>
              </a:rPr>
              <a:t>Work collaboratively with local and regional partners, especially land trusts, to enhance existing conserved recreation areas and provide public access.</a:t>
            </a:r>
          </a:p>
          <a:p>
            <a:pPr>
              <a:lnSpc>
                <a:spcPct val="100000"/>
              </a:lnSpc>
              <a:spcBef>
                <a:spcPts val="15"/>
              </a:spcBef>
              <a:buClr>
                <a:srgbClr val="1B746C"/>
              </a:buClr>
              <a:buFont typeface="Calibri"/>
              <a:buChar char="•"/>
            </a:pPr>
            <a:endParaRPr sz="1550" dirty="0">
              <a:latin typeface="Times New Roman"/>
              <a:cs typeface="Times New Roman"/>
            </a:endParaRPr>
          </a:p>
          <a:p>
            <a:pPr marL="241300" marR="5080" indent="-228600">
              <a:lnSpc>
                <a:spcPct val="100000"/>
              </a:lnSpc>
              <a:buChar char="•"/>
              <a:tabLst>
                <a:tab pos="240665" algn="l"/>
                <a:tab pos="241300" algn="l"/>
              </a:tabLst>
            </a:pPr>
            <a:r>
              <a:rPr lang="en-US" sz="1500" b="1" spc="-5" dirty="0">
                <a:solidFill>
                  <a:srgbClr val="1B746C"/>
                </a:solidFill>
                <a:latin typeface="Calibri"/>
                <a:cs typeface="Calibri"/>
              </a:rPr>
              <a:t>Pursue opportunities, through public and private partnerships, to conserve important open space or recreational land.</a:t>
            </a:r>
            <a:endParaRPr lang="en-US" sz="1500" b="1" dirty="0">
              <a:solidFill>
                <a:srgbClr val="1B746C"/>
              </a:solidFill>
              <a:latin typeface="Calibri"/>
              <a:cs typeface="Calibri"/>
            </a:endParaRPr>
          </a:p>
          <a:p>
            <a:pPr marL="241300" marR="5080" indent="-228600">
              <a:lnSpc>
                <a:spcPct val="100000"/>
              </a:lnSpc>
              <a:buChar char="•"/>
              <a:tabLst>
                <a:tab pos="240665" algn="l"/>
                <a:tab pos="241300" algn="l"/>
              </a:tabLst>
            </a:pPr>
            <a:endParaRPr lang="en-US" sz="1500" b="1" dirty="0">
              <a:solidFill>
                <a:srgbClr val="1B746C"/>
              </a:solidFill>
              <a:latin typeface="Calibri"/>
              <a:cs typeface="Calibri"/>
            </a:endParaRPr>
          </a:p>
          <a:p>
            <a:pPr marL="241300" marR="5080" indent="-228600">
              <a:lnSpc>
                <a:spcPct val="100000"/>
              </a:lnSpc>
              <a:buChar char="•"/>
              <a:tabLst>
                <a:tab pos="240665" algn="l"/>
                <a:tab pos="241300" algn="l"/>
              </a:tabLst>
            </a:pPr>
            <a:r>
              <a:rPr lang="en-US" sz="1500" b="1" dirty="0">
                <a:solidFill>
                  <a:srgbClr val="1B746C"/>
                </a:solidFill>
                <a:latin typeface="Calibri"/>
                <a:cs typeface="Calibri"/>
              </a:rPr>
              <a:t>Provide adequate resources to the Recreation Committee and Hancock Happenings Committee to be able to manage and facilitate local events.</a:t>
            </a:r>
          </a:p>
        </p:txBody>
      </p:sp>
      <p:sp>
        <p:nvSpPr>
          <p:cNvPr id="5" name="object 5"/>
          <p:cNvSpPr txBox="1"/>
          <p:nvPr/>
        </p:nvSpPr>
        <p:spPr>
          <a:xfrm>
            <a:off x="673100" y="1413644"/>
            <a:ext cx="8168640" cy="391160"/>
          </a:xfrm>
          <a:prstGeom prst="rect">
            <a:avLst/>
          </a:prstGeom>
        </p:spPr>
        <p:txBody>
          <a:bodyPr vert="horz" wrap="square" lIns="0" tIns="12700" rIns="0" bIns="0" rtlCol="0">
            <a:spAutoFit/>
          </a:bodyPr>
          <a:lstStyle/>
          <a:p>
            <a:pPr marL="12700">
              <a:lnSpc>
                <a:spcPct val="100000"/>
              </a:lnSpc>
              <a:spcBef>
                <a:spcPts val="100"/>
              </a:spcBef>
              <a:tabLst>
                <a:tab pos="5269865" algn="l"/>
              </a:tabLst>
            </a:pPr>
            <a:r>
              <a:rPr sz="2400" b="1" spc="-20" dirty="0">
                <a:solidFill>
                  <a:srgbClr val="E7B50B"/>
                </a:solidFill>
                <a:latin typeface="Segoe Print"/>
                <a:cs typeface="Segoe Print"/>
              </a:rPr>
              <a:t>GOALS	</a:t>
            </a:r>
            <a:r>
              <a:rPr sz="2400" b="1" spc="-75" dirty="0">
                <a:solidFill>
                  <a:srgbClr val="E7B50B"/>
                </a:solidFill>
                <a:latin typeface="Segoe Print"/>
                <a:cs typeface="Segoe Print"/>
              </a:rPr>
              <a:t> </a:t>
            </a:r>
            <a:r>
              <a:rPr sz="2400" b="1" spc="-10" dirty="0">
                <a:solidFill>
                  <a:srgbClr val="E7B50B"/>
                </a:solidFill>
                <a:latin typeface="Segoe Print"/>
                <a:cs typeface="Segoe Print"/>
              </a:rPr>
              <a:t>ACTIONS</a:t>
            </a:r>
            <a:endParaRPr sz="2400" dirty="0">
              <a:latin typeface="Segoe Print"/>
              <a:cs typeface="Segoe Prin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2997200" cy="756920"/>
          </a:xfrm>
          <a:prstGeom prst="rect">
            <a:avLst/>
          </a:prstGeom>
        </p:spPr>
        <p:txBody>
          <a:bodyPr vert="horz" wrap="square" lIns="0" tIns="12700" rIns="0" bIns="0" rtlCol="0">
            <a:spAutoFit/>
          </a:bodyPr>
          <a:lstStyle/>
          <a:p>
            <a:pPr marL="12700">
              <a:lnSpc>
                <a:spcPct val="100000"/>
              </a:lnSpc>
              <a:spcBef>
                <a:spcPts val="100"/>
              </a:spcBef>
            </a:pPr>
            <a:r>
              <a:rPr dirty="0"/>
              <a:t>ECONOMY</a:t>
            </a:r>
          </a:p>
        </p:txBody>
      </p:sp>
      <p:sp>
        <p:nvSpPr>
          <p:cNvPr id="3" name="object 3"/>
          <p:cNvSpPr txBox="1"/>
          <p:nvPr/>
        </p:nvSpPr>
        <p:spPr>
          <a:xfrm>
            <a:off x="673100" y="1269124"/>
            <a:ext cx="4132579" cy="4190250"/>
          </a:xfrm>
          <a:prstGeom prst="rect">
            <a:avLst/>
          </a:prstGeom>
        </p:spPr>
        <p:txBody>
          <a:bodyPr vert="horz" wrap="square" lIns="0" tIns="156845" rIns="0" bIns="0" rtlCol="0">
            <a:spAutoFit/>
          </a:bodyPr>
          <a:lstStyle/>
          <a:p>
            <a:pPr marL="12700">
              <a:lnSpc>
                <a:spcPct val="100000"/>
              </a:lnSpc>
              <a:spcBef>
                <a:spcPts val="1235"/>
              </a:spcBef>
            </a:pPr>
            <a:r>
              <a:rPr sz="2400" b="1" spc="-20" dirty="0">
                <a:solidFill>
                  <a:srgbClr val="E7B50B"/>
                </a:solidFill>
                <a:latin typeface="Segoe Print"/>
                <a:cs typeface="Segoe Print"/>
              </a:rPr>
              <a:t>GOALS</a:t>
            </a:r>
            <a:endParaRPr sz="2400" dirty="0">
              <a:latin typeface="Segoe Print"/>
              <a:cs typeface="Segoe Print"/>
            </a:endParaRPr>
          </a:p>
          <a:p>
            <a:pPr marL="241300" marR="5080" indent="-228600">
              <a:lnSpc>
                <a:spcPct val="100000"/>
              </a:lnSpc>
              <a:spcBef>
                <a:spcPts val="760"/>
              </a:spcBef>
              <a:buChar char="•"/>
              <a:tabLst>
                <a:tab pos="240665" algn="l"/>
                <a:tab pos="241300" algn="l"/>
              </a:tabLst>
            </a:pPr>
            <a:r>
              <a:rPr lang="en-US" sz="1600" b="1" spc="-5" dirty="0">
                <a:solidFill>
                  <a:srgbClr val="C9634C"/>
                </a:solidFill>
                <a:latin typeface="Calibri"/>
                <a:cs typeface="Calibri"/>
              </a:rPr>
              <a:t>Identify new </a:t>
            </a:r>
            <a:r>
              <a:rPr lang="en-US" sz="1600" b="1" spc="-10" dirty="0">
                <a:solidFill>
                  <a:srgbClr val="C9634C"/>
                </a:solidFill>
                <a:latin typeface="Calibri"/>
                <a:cs typeface="Calibri"/>
              </a:rPr>
              <a:t>locations for </a:t>
            </a:r>
            <a:r>
              <a:rPr lang="en-US" sz="1600" b="1" spc="-5" dirty="0">
                <a:solidFill>
                  <a:srgbClr val="C9634C"/>
                </a:solidFill>
                <a:latin typeface="Calibri"/>
                <a:cs typeface="Calibri"/>
              </a:rPr>
              <a:t>community services  that </a:t>
            </a:r>
            <a:r>
              <a:rPr lang="en-US" sz="1600" b="1" dirty="0">
                <a:solidFill>
                  <a:srgbClr val="C9634C"/>
                </a:solidFill>
                <a:latin typeface="Calibri"/>
                <a:cs typeface="Calibri"/>
              </a:rPr>
              <a:t>support the idea of </a:t>
            </a:r>
            <a:r>
              <a:rPr lang="en-US" sz="1600" b="1" spc="-10" dirty="0">
                <a:solidFill>
                  <a:srgbClr val="C9634C"/>
                </a:solidFill>
                <a:latin typeface="Calibri"/>
                <a:cs typeface="Calibri"/>
              </a:rPr>
              <a:t>mixed-use centers  identified </a:t>
            </a:r>
            <a:r>
              <a:rPr lang="en-US" sz="1600" b="1" dirty="0">
                <a:solidFill>
                  <a:srgbClr val="C9634C"/>
                </a:solidFill>
                <a:latin typeface="Calibri"/>
                <a:cs typeface="Calibri"/>
              </a:rPr>
              <a:t>in the </a:t>
            </a:r>
            <a:r>
              <a:rPr lang="en-US" sz="1600" b="1" spc="-10" dirty="0">
                <a:solidFill>
                  <a:srgbClr val="C9634C"/>
                </a:solidFill>
                <a:latin typeface="Calibri"/>
                <a:cs typeface="Calibri"/>
              </a:rPr>
              <a:t>future </a:t>
            </a:r>
            <a:r>
              <a:rPr lang="en-US" sz="1600" b="1" dirty="0">
                <a:solidFill>
                  <a:srgbClr val="C9634C"/>
                </a:solidFill>
                <a:latin typeface="Calibri"/>
                <a:cs typeface="Calibri"/>
              </a:rPr>
              <a:t>land use</a:t>
            </a:r>
            <a:r>
              <a:rPr lang="en-US" sz="1600" b="1" spc="-5" dirty="0">
                <a:solidFill>
                  <a:srgbClr val="C9634C"/>
                </a:solidFill>
                <a:latin typeface="Calibri"/>
                <a:cs typeface="Calibri"/>
              </a:rPr>
              <a:t> </a:t>
            </a:r>
            <a:r>
              <a:rPr lang="en-US" sz="1600" b="1" dirty="0">
                <a:solidFill>
                  <a:srgbClr val="C9634C"/>
                </a:solidFill>
                <a:latin typeface="Calibri"/>
                <a:cs typeface="Calibri"/>
              </a:rPr>
              <a:t>plan.</a:t>
            </a:r>
            <a:endParaRPr lang="en-US" sz="1600" dirty="0">
              <a:latin typeface="Calibri"/>
              <a:cs typeface="Calibri"/>
            </a:endParaRPr>
          </a:p>
          <a:p>
            <a:pPr marL="241300" marR="219710" indent="-228600">
              <a:lnSpc>
                <a:spcPct val="100000"/>
              </a:lnSpc>
              <a:spcBef>
                <a:spcPts val="1350"/>
              </a:spcBef>
              <a:buChar char="•"/>
              <a:tabLst>
                <a:tab pos="240665" algn="l"/>
                <a:tab pos="241300" algn="l"/>
              </a:tabLst>
            </a:pPr>
            <a:r>
              <a:rPr lang="en-US" sz="1600" b="1" spc="-10" dirty="0">
                <a:solidFill>
                  <a:srgbClr val="C9634C"/>
                </a:solidFill>
                <a:latin typeface="Calibri"/>
                <a:cs typeface="Calibri"/>
              </a:rPr>
              <a:t>Diversify </a:t>
            </a:r>
            <a:r>
              <a:rPr lang="en-US" sz="1600" b="1" dirty="0">
                <a:solidFill>
                  <a:srgbClr val="C9634C"/>
                </a:solidFill>
                <a:latin typeface="Calibri"/>
                <a:cs typeface="Calibri"/>
              </a:rPr>
              <a:t>the </a:t>
            </a:r>
            <a:r>
              <a:rPr lang="en-US" sz="1600" b="1" spc="-5" dirty="0">
                <a:solidFill>
                  <a:srgbClr val="C9634C"/>
                </a:solidFill>
                <a:latin typeface="Calibri"/>
                <a:cs typeface="Calibri"/>
              </a:rPr>
              <a:t>local </a:t>
            </a:r>
            <a:r>
              <a:rPr lang="en-US" sz="1600" b="1" spc="-10" dirty="0">
                <a:solidFill>
                  <a:srgbClr val="C9634C"/>
                </a:solidFill>
                <a:latin typeface="Calibri"/>
                <a:cs typeface="Calibri"/>
              </a:rPr>
              <a:t>economy </a:t>
            </a:r>
            <a:r>
              <a:rPr lang="en-US" sz="1600" b="1" dirty="0">
                <a:solidFill>
                  <a:srgbClr val="C9634C"/>
                </a:solidFill>
                <a:latin typeface="Calibri"/>
                <a:cs typeface="Calibri"/>
              </a:rPr>
              <a:t>and </a:t>
            </a:r>
            <a:r>
              <a:rPr lang="en-US" sz="1600" b="1" spc="-5" dirty="0">
                <a:solidFill>
                  <a:srgbClr val="C9634C"/>
                </a:solidFill>
                <a:latin typeface="Calibri"/>
                <a:cs typeface="Calibri"/>
              </a:rPr>
              <a:t>increase  economic </a:t>
            </a:r>
            <a:r>
              <a:rPr lang="en-US" sz="1600" b="1" spc="-10" dirty="0">
                <a:solidFill>
                  <a:srgbClr val="C9634C"/>
                </a:solidFill>
                <a:latin typeface="Calibri"/>
                <a:cs typeface="Calibri"/>
              </a:rPr>
              <a:t>resilience </a:t>
            </a:r>
            <a:r>
              <a:rPr lang="en-US" sz="1600" b="1" dirty="0">
                <a:solidFill>
                  <a:srgbClr val="C9634C"/>
                </a:solidFill>
                <a:latin typeface="Calibri"/>
                <a:cs typeface="Calibri"/>
              </a:rPr>
              <a:t>in the </a:t>
            </a:r>
            <a:r>
              <a:rPr lang="en-US" sz="1600" b="1" spc="-10" dirty="0">
                <a:solidFill>
                  <a:srgbClr val="C9634C"/>
                </a:solidFill>
                <a:latin typeface="Calibri"/>
                <a:cs typeface="Calibri"/>
              </a:rPr>
              <a:t>face </a:t>
            </a:r>
            <a:r>
              <a:rPr lang="en-US" sz="1600" b="1" dirty="0">
                <a:solidFill>
                  <a:srgbClr val="C9634C"/>
                </a:solidFill>
                <a:latin typeface="Calibri"/>
                <a:cs typeface="Calibri"/>
              </a:rPr>
              <a:t>of </a:t>
            </a:r>
            <a:r>
              <a:rPr lang="en-US" sz="1600" b="1" spc="-5" dirty="0">
                <a:solidFill>
                  <a:srgbClr val="C9634C"/>
                </a:solidFill>
                <a:latin typeface="Calibri"/>
                <a:cs typeface="Calibri"/>
              </a:rPr>
              <a:t>unknown  </a:t>
            </a:r>
            <a:r>
              <a:rPr lang="en-US" sz="1600" b="1" spc="-10" dirty="0">
                <a:solidFill>
                  <a:srgbClr val="C9634C"/>
                </a:solidFill>
                <a:latin typeface="Calibri"/>
                <a:cs typeface="Calibri"/>
              </a:rPr>
              <a:t>climate </a:t>
            </a:r>
            <a:r>
              <a:rPr lang="en-US" sz="1600" b="1" dirty="0">
                <a:solidFill>
                  <a:srgbClr val="C9634C"/>
                </a:solidFill>
                <a:latin typeface="Calibri"/>
                <a:cs typeface="Calibri"/>
              </a:rPr>
              <a:t>and </a:t>
            </a:r>
            <a:r>
              <a:rPr lang="en-US" sz="1600" b="1" spc="-15" dirty="0">
                <a:solidFill>
                  <a:srgbClr val="C9634C"/>
                </a:solidFill>
                <a:latin typeface="Calibri"/>
                <a:cs typeface="Calibri"/>
              </a:rPr>
              <a:t>market </a:t>
            </a:r>
            <a:r>
              <a:rPr lang="en-US" sz="1600" b="1" spc="-10" dirty="0">
                <a:solidFill>
                  <a:srgbClr val="C9634C"/>
                </a:solidFill>
                <a:latin typeface="Calibri"/>
                <a:cs typeface="Calibri"/>
              </a:rPr>
              <a:t>changes. </a:t>
            </a:r>
            <a:r>
              <a:rPr lang="en-US" sz="1600" b="1" dirty="0">
                <a:solidFill>
                  <a:srgbClr val="C9634C"/>
                </a:solidFill>
                <a:latin typeface="Calibri"/>
                <a:cs typeface="Calibri"/>
              </a:rPr>
              <a:t>Support  </a:t>
            </a:r>
            <a:r>
              <a:rPr lang="en-US" sz="1600" b="1" spc="-5" dirty="0">
                <a:solidFill>
                  <a:srgbClr val="C9634C"/>
                </a:solidFill>
                <a:latin typeface="Calibri"/>
                <a:cs typeface="Calibri"/>
              </a:rPr>
              <a:t>economic </a:t>
            </a:r>
            <a:r>
              <a:rPr lang="en-US" sz="1600" b="1" spc="-10" dirty="0">
                <a:solidFill>
                  <a:srgbClr val="C9634C"/>
                </a:solidFill>
                <a:latin typeface="Calibri"/>
                <a:cs typeface="Calibri"/>
              </a:rPr>
              <a:t>infrastructure for remote </a:t>
            </a:r>
            <a:r>
              <a:rPr lang="en-US" sz="1600" b="1" spc="-5" dirty="0">
                <a:solidFill>
                  <a:srgbClr val="C9634C"/>
                </a:solidFill>
                <a:latin typeface="Calibri"/>
                <a:cs typeface="Calibri"/>
              </a:rPr>
              <a:t>work  </a:t>
            </a:r>
            <a:r>
              <a:rPr lang="en-US" sz="1600" b="1" dirty="0">
                <a:solidFill>
                  <a:srgbClr val="C9634C"/>
                </a:solidFill>
                <a:latin typeface="Calibri"/>
                <a:cs typeface="Calibri"/>
              </a:rPr>
              <a:t>and small business </a:t>
            </a:r>
            <a:r>
              <a:rPr lang="en-US" sz="1600" b="1" spc="-10" dirty="0">
                <a:solidFill>
                  <a:srgbClr val="C9634C"/>
                </a:solidFill>
                <a:latin typeface="Calibri"/>
                <a:cs typeface="Calibri"/>
              </a:rPr>
              <a:t>innovation,</a:t>
            </a:r>
            <a:r>
              <a:rPr lang="en-US" sz="1600" b="1" spc="-80" dirty="0">
                <a:solidFill>
                  <a:srgbClr val="C9634C"/>
                </a:solidFill>
                <a:latin typeface="Calibri"/>
                <a:cs typeface="Calibri"/>
              </a:rPr>
              <a:t> </a:t>
            </a:r>
            <a:r>
              <a:rPr lang="en-US" sz="1600" b="1" spc="-5" dirty="0">
                <a:solidFill>
                  <a:srgbClr val="C9634C"/>
                </a:solidFill>
                <a:latin typeface="Calibri"/>
                <a:cs typeface="Calibri"/>
              </a:rPr>
              <a:t>encouraging  </a:t>
            </a:r>
            <a:r>
              <a:rPr lang="en-US" sz="1600" b="1" spc="-10" dirty="0">
                <a:solidFill>
                  <a:srgbClr val="C9634C"/>
                </a:solidFill>
                <a:latin typeface="Calibri"/>
                <a:cs typeface="Calibri"/>
              </a:rPr>
              <a:t>entrepreneurial </a:t>
            </a:r>
            <a:r>
              <a:rPr lang="en-US" sz="1600" b="1" spc="-5" dirty="0">
                <a:solidFill>
                  <a:srgbClr val="C9634C"/>
                </a:solidFill>
                <a:latin typeface="Calibri"/>
                <a:cs typeface="Calibri"/>
              </a:rPr>
              <a:t>growth </a:t>
            </a:r>
            <a:r>
              <a:rPr lang="en-US" sz="1600" b="1" dirty="0">
                <a:solidFill>
                  <a:srgbClr val="C9634C"/>
                </a:solidFill>
                <a:latin typeface="Calibri"/>
                <a:cs typeface="Calibri"/>
              </a:rPr>
              <a:t>and </a:t>
            </a:r>
            <a:r>
              <a:rPr lang="en-US" sz="1600" b="1" spc="-10" dirty="0">
                <a:solidFill>
                  <a:srgbClr val="C9634C"/>
                </a:solidFill>
                <a:latin typeface="Calibri"/>
                <a:cs typeface="Calibri"/>
              </a:rPr>
              <a:t>year-round  </a:t>
            </a:r>
            <a:r>
              <a:rPr lang="en-US" sz="1600" b="1" spc="-5" dirty="0">
                <a:solidFill>
                  <a:srgbClr val="C9634C"/>
                </a:solidFill>
                <a:latin typeface="Calibri"/>
                <a:cs typeface="Calibri"/>
              </a:rPr>
              <a:t>employment.</a:t>
            </a:r>
            <a:endParaRPr lang="en-US" sz="1600" dirty="0">
              <a:latin typeface="Calibri"/>
              <a:cs typeface="Calibri"/>
            </a:endParaRPr>
          </a:p>
          <a:p>
            <a:pPr marL="241300" marR="378460" indent="-228600">
              <a:lnSpc>
                <a:spcPct val="100000"/>
              </a:lnSpc>
              <a:spcBef>
                <a:spcPts val="1350"/>
              </a:spcBef>
              <a:buChar char="•"/>
              <a:tabLst>
                <a:tab pos="240665" algn="l"/>
                <a:tab pos="241300" algn="l"/>
              </a:tabLst>
            </a:pPr>
            <a:r>
              <a:rPr sz="1600" b="1" spc="-25" dirty="0">
                <a:solidFill>
                  <a:srgbClr val="C9634C"/>
                </a:solidFill>
                <a:latin typeface="Calibri"/>
                <a:cs typeface="Calibri"/>
              </a:rPr>
              <a:t>Attract </a:t>
            </a:r>
            <a:r>
              <a:rPr sz="1600" b="1" dirty="0">
                <a:solidFill>
                  <a:srgbClr val="C9634C"/>
                </a:solidFill>
                <a:latin typeface="Calibri"/>
                <a:cs typeface="Calibri"/>
              </a:rPr>
              <a:t>and </a:t>
            </a:r>
            <a:r>
              <a:rPr sz="1600" b="1" spc="-10" dirty="0">
                <a:solidFill>
                  <a:srgbClr val="C9634C"/>
                </a:solidFill>
                <a:latin typeface="Calibri"/>
                <a:cs typeface="Calibri"/>
              </a:rPr>
              <a:t>retain </a:t>
            </a:r>
            <a:r>
              <a:rPr sz="1600" b="1" spc="-5" dirty="0">
                <a:solidFill>
                  <a:srgbClr val="C9634C"/>
                </a:solidFill>
                <a:latin typeface="Calibri"/>
                <a:cs typeface="Calibri"/>
              </a:rPr>
              <a:t>working-age </a:t>
            </a:r>
            <a:r>
              <a:rPr sz="1600" b="1" spc="-10" dirty="0">
                <a:solidFill>
                  <a:srgbClr val="C9634C"/>
                </a:solidFill>
                <a:latin typeface="Calibri"/>
                <a:cs typeface="Calibri"/>
              </a:rPr>
              <a:t>residents  </a:t>
            </a:r>
            <a:r>
              <a:rPr sz="1600" b="1" dirty="0">
                <a:solidFill>
                  <a:srgbClr val="C9634C"/>
                </a:solidFill>
                <a:latin typeface="Calibri"/>
                <a:cs typeface="Calibri"/>
              </a:rPr>
              <a:t>and </a:t>
            </a:r>
            <a:r>
              <a:rPr sz="1600" b="1" spc="-5" dirty="0">
                <a:solidFill>
                  <a:srgbClr val="C9634C"/>
                </a:solidFill>
                <a:latin typeface="Calibri"/>
                <a:cs typeface="Calibri"/>
              </a:rPr>
              <a:t>young families by improving </a:t>
            </a:r>
            <a:r>
              <a:rPr sz="1600" b="1" dirty="0">
                <a:solidFill>
                  <a:srgbClr val="C9634C"/>
                </a:solidFill>
                <a:latin typeface="Calibri"/>
                <a:cs typeface="Calibri"/>
              </a:rPr>
              <a:t>housing,  </a:t>
            </a:r>
            <a:r>
              <a:rPr sz="1600" b="1" spc="-10" dirty="0">
                <a:solidFill>
                  <a:srgbClr val="C9634C"/>
                </a:solidFill>
                <a:latin typeface="Calibri"/>
                <a:cs typeface="Calibri"/>
              </a:rPr>
              <a:t>education, </a:t>
            </a:r>
            <a:r>
              <a:rPr sz="1600" b="1" dirty="0">
                <a:solidFill>
                  <a:srgbClr val="C9634C"/>
                </a:solidFill>
                <a:latin typeface="Calibri"/>
                <a:cs typeface="Calibri"/>
              </a:rPr>
              <a:t>and </a:t>
            </a:r>
            <a:r>
              <a:rPr sz="1600" b="1" spc="-10" dirty="0">
                <a:solidFill>
                  <a:srgbClr val="C9634C"/>
                </a:solidFill>
                <a:latin typeface="Calibri"/>
                <a:cs typeface="Calibri"/>
              </a:rPr>
              <a:t>essential</a:t>
            </a:r>
            <a:r>
              <a:rPr sz="1600" b="1" spc="-5" dirty="0">
                <a:solidFill>
                  <a:srgbClr val="C9634C"/>
                </a:solidFill>
                <a:latin typeface="Calibri"/>
                <a:cs typeface="Calibri"/>
              </a:rPr>
              <a:t> services.</a:t>
            </a:r>
            <a:endParaRPr sz="1600" dirty="0">
              <a:latin typeface="Calibri"/>
              <a:cs typeface="Calibri"/>
            </a:endParaRPr>
          </a:p>
        </p:txBody>
      </p:sp>
      <p:sp>
        <p:nvSpPr>
          <p:cNvPr id="4" name="object 4"/>
          <p:cNvSpPr txBox="1"/>
          <p:nvPr/>
        </p:nvSpPr>
        <p:spPr>
          <a:xfrm>
            <a:off x="5930900" y="1269124"/>
            <a:ext cx="3383279" cy="5547031"/>
          </a:xfrm>
          <a:prstGeom prst="rect">
            <a:avLst/>
          </a:prstGeom>
        </p:spPr>
        <p:txBody>
          <a:bodyPr vert="horz" wrap="square" lIns="0" tIns="156845" rIns="0" bIns="0" rtlCol="0">
            <a:spAutoFit/>
          </a:bodyPr>
          <a:lstStyle/>
          <a:p>
            <a:pPr marL="12700">
              <a:lnSpc>
                <a:spcPct val="100000"/>
              </a:lnSpc>
              <a:spcBef>
                <a:spcPts val="1235"/>
              </a:spcBef>
            </a:pPr>
            <a:r>
              <a:rPr sz="2400" b="1" spc="-10" dirty="0">
                <a:solidFill>
                  <a:srgbClr val="E7B50B"/>
                </a:solidFill>
                <a:latin typeface="Segoe Print"/>
                <a:cs typeface="Segoe Print"/>
              </a:rPr>
              <a:t>ACTIONS</a:t>
            </a:r>
            <a:endParaRPr sz="2400" dirty="0">
              <a:latin typeface="Segoe Print"/>
              <a:cs typeface="Segoe Print"/>
            </a:endParaRPr>
          </a:p>
          <a:p>
            <a:pPr marL="241300" marR="5080" indent="-228600">
              <a:lnSpc>
                <a:spcPct val="100000"/>
              </a:lnSpc>
              <a:spcBef>
                <a:spcPts val="760"/>
              </a:spcBef>
              <a:buChar char="•"/>
              <a:tabLst>
                <a:tab pos="240665" algn="l"/>
                <a:tab pos="241300" algn="l"/>
              </a:tabLst>
            </a:pPr>
            <a:r>
              <a:rPr sz="1600" b="1" spc="-5" dirty="0">
                <a:solidFill>
                  <a:srgbClr val="1B746C"/>
                </a:solidFill>
                <a:latin typeface="Calibri"/>
                <a:cs typeface="Calibri"/>
              </a:rPr>
              <a:t>Consider </a:t>
            </a:r>
            <a:r>
              <a:rPr sz="1600" b="1" dirty="0">
                <a:solidFill>
                  <a:srgbClr val="1B746C"/>
                </a:solidFill>
                <a:latin typeface="Calibri"/>
                <a:cs typeface="Calibri"/>
              </a:rPr>
              <a:t>the </a:t>
            </a:r>
            <a:r>
              <a:rPr sz="1600" b="1" spc="-10" dirty="0">
                <a:solidFill>
                  <a:srgbClr val="1B746C"/>
                </a:solidFill>
                <a:latin typeface="Calibri"/>
                <a:cs typeface="Calibri"/>
              </a:rPr>
              <a:t>creation </a:t>
            </a:r>
            <a:r>
              <a:rPr sz="1600" b="1" dirty="0">
                <a:solidFill>
                  <a:srgbClr val="1B746C"/>
                </a:solidFill>
                <a:latin typeface="Calibri"/>
                <a:cs typeface="Calibri"/>
              </a:rPr>
              <a:t>of an</a:t>
            </a:r>
            <a:r>
              <a:rPr sz="1600" b="1" spc="-150" dirty="0">
                <a:solidFill>
                  <a:srgbClr val="1B746C"/>
                </a:solidFill>
                <a:latin typeface="Calibri"/>
                <a:cs typeface="Calibri"/>
              </a:rPr>
              <a:t> </a:t>
            </a:r>
            <a:r>
              <a:rPr sz="1600" b="1" spc="-5" dirty="0">
                <a:solidFill>
                  <a:srgbClr val="1B746C"/>
                </a:solidFill>
                <a:latin typeface="Calibri"/>
                <a:cs typeface="Calibri"/>
              </a:rPr>
              <a:t>Economic  </a:t>
            </a:r>
            <a:r>
              <a:rPr sz="1600" b="1" spc="-10" dirty="0">
                <a:solidFill>
                  <a:srgbClr val="1B746C"/>
                </a:solidFill>
                <a:latin typeface="Calibri"/>
                <a:cs typeface="Calibri"/>
              </a:rPr>
              <a:t>Development </a:t>
            </a:r>
            <a:r>
              <a:rPr sz="1600" b="1" spc="-15" dirty="0">
                <a:solidFill>
                  <a:srgbClr val="1B746C"/>
                </a:solidFill>
                <a:latin typeface="Calibri"/>
                <a:cs typeface="Calibri"/>
              </a:rPr>
              <a:t>Committee </a:t>
            </a:r>
            <a:r>
              <a:rPr sz="1600" b="1" spc="-10" dirty="0">
                <a:solidFill>
                  <a:srgbClr val="1B746C"/>
                </a:solidFill>
                <a:latin typeface="Calibri"/>
                <a:cs typeface="Calibri"/>
              </a:rPr>
              <a:t>to </a:t>
            </a:r>
            <a:r>
              <a:rPr sz="1600" b="1" spc="-5" dirty="0">
                <a:solidFill>
                  <a:srgbClr val="1B746C"/>
                </a:solidFill>
                <a:latin typeface="Calibri"/>
                <a:cs typeface="Calibri"/>
              </a:rPr>
              <a:t>conduct  </a:t>
            </a:r>
            <a:r>
              <a:rPr sz="1600" b="1" dirty="0">
                <a:solidFill>
                  <a:srgbClr val="1B746C"/>
                </a:solidFill>
                <a:latin typeface="Calibri"/>
                <a:cs typeface="Calibri"/>
              </a:rPr>
              <a:t>a </a:t>
            </a:r>
            <a:r>
              <a:rPr sz="1600" b="1" spc="-5" dirty="0">
                <a:solidFill>
                  <a:srgbClr val="1B746C"/>
                </a:solidFill>
                <a:latin typeface="Calibri"/>
                <a:cs typeface="Calibri"/>
              </a:rPr>
              <a:t>study </a:t>
            </a:r>
            <a:r>
              <a:rPr sz="1600" b="1" spc="-10" dirty="0">
                <a:solidFill>
                  <a:srgbClr val="1B746C"/>
                </a:solidFill>
                <a:latin typeface="Calibri"/>
                <a:cs typeface="Calibri"/>
              </a:rPr>
              <a:t>to </a:t>
            </a:r>
            <a:r>
              <a:rPr sz="1600" b="1" dirty="0">
                <a:solidFill>
                  <a:srgbClr val="1B746C"/>
                </a:solidFill>
                <a:latin typeface="Calibri"/>
                <a:cs typeface="Calibri"/>
              </a:rPr>
              <a:t>assess </a:t>
            </a:r>
            <a:r>
              <a:rPr sz="1600" b="1" spc="-5" dirty="0">
                <a:solidFill>
                  <a:srgbClr val="1B746C"/>
                </a:solidFill>
                <a:latin typeface="Calibri"/>
                <a:cs typeface="Calibri"/>
              </a:rPr>
              <a:t>economic </a:t>
            </a:r>
            <a:r>
              <a:rPr sz="1600" b="1" spc="-10" dirty="0">
                <a:solidFill>
                  <a:srgbClr val="1B746C"/>
                </a:solidFill>
                <a:latin typeface="Calibri"/>
                <a:cs typeface="Calibri"/>
              </a:rPr>
              <a:t>risks  </a:t>
            </a:r>
            <a:r>
              <a:rPr sz="1600" b="1" dirty="0">
                <a:solidFill>
                  <a:srgbClr val="1B746C"/>
                </a:solidFill>
                <a:latin typeface="Calibri"/>
                <a:cs typeface="Calibri"/>
              </a:rPr>
              <a:t>(e.g., </a:t>
            </a:r>
            <a:r>
              <a:rPr sz="1600" b="1" spc="-10" dirty="0">
                <a:solidFill>
                  <a:srgbClr val="1B746C"/>
                </a:solidFill>
                <a:latin typeface="Calibri"/>
                <a:cs typeface="Calibri"/>
              </a:rPr>
              <a:t>climate, </a:t>
            </a:r>
            <a:r>
              <a:rPr sz="1600" b="1" dirty="0">
                <a:solidFill>
                  <a:srgbClr val="1B746C"/>
                </a:solidFill>
                <a:latin typeface="Calibri"/>
                <a:cs typeface="Calibri"/>
              </a:rPr>
              <a:t>housing, </a:t>
            </a:r>
            <a:r>
              <a:rPr sz="1600" b="1" spc="-10" dirty="0">
                <a:solidFill>
                  <a:srgbClr val="1B746C"/>
                </a:solidFill>
                <a:latin typeface="Calibri"/>
                <a:cs typeface="Calibri"/>
              </a:rPr>
              <a:t>education  gaps, over-reliance </a:t>
            </a:r>
            <a:r>
              <a:rPr sz="1600" b="1" dirty="0">
                <a:solidFill>
                  <a:srgbClr val="1B746C"/>
                </a:solidFill>
                <a:latin typeface="Calibri"/>
                <a:cs typeface="Calibri"/>
              </a:rPr>
              <a:t>on </a:t>
            </a:r>
            <a:r>
              <a:rPr sz="1600" b="1" spc="-5" dirty="0">
                <a:solidFill>
                  <a:srgbClr val="1B746C"/>
                </a:solidFill>
                <a:latin typeface="Calibri"/>
                <a:cs typeface="Calibri"/>
              </a:rPr>
              <a:t>tourism) </a:t>
            </a:r>
            <a:r>
              <a:rPr sz="1600" b="1" dirty="0">
                <a:solidFill>
                  <a:srgbClr val="1B746C"/>
                </a:solidFill>
                <a:latin typeface="Calibri"/>
                <a:cs typeface="Calibri"/>
              </a:rPr>
              <a:t>and  </a:t>
            </a:r>
            <a:r>
              <a:rPr sz="1600" b="1" spc="-5" dirty="0">
                <a:solidFill>
                  <a:srgbClr val="1B746C"/>
                </a:solidFill>
                <a:latin typeface="Calibri"/>
                <a:cs typeface="Calibri"/>
              </a:rPr>
              <a:t>identify </a:t>
            </a:r>
            <a:r>
              <a:rPr sz="1600" b="1" spc="-10" dirty="0">
                <a:solidFill>
                  <a:srgbClr val="1B746C"/>
                </a:solidFill>
                <a:latin typeface="Calibri"/>
                <a:cs typeface="Calibri"/>
              </a:rPr>
              <a:t>diversification </a:t>
            </a:r>
            <a:r>
              <a:rPr sz="1600" b="1" spc="-5" dirty="0">
                <a:solidFill>
                  <a:srgbClr val="1B746C"/>
                </a:solidFill>
                <a:latin typeface="Calibri"/>
                <a:cs typeface="Calibri"/>
              </a:rPr>
              <a:t>opportunities.  </a:t>
            </a:r>
            <a:r>
              <a:rPr sz="1600" b="1" spc="-10" dirty="0">
                <a:solidFill>
                  <a:srgbClr val="1B746C"/>
                </a:solidFill>
                <a:latin typeface="Calibri"/>
                <a:cs typeface="Calibri"/>
              </a:rPr>
              <a:t>Provide </a:t>
            </a:r>
            <a:r>
              <a:rPr sz="1600" b="1" spc="-5" dirty="0">
                <a:solidFill>
                  <a:srgbClr val="1B746C"/>
                </a:solidFill>
                <a:latin typeface="Calibri"/>
                <a:cs typeface="Calibri"/>
              </a:rPr>
              <a:t>funding </a:t>
            </a:r>
            <a:r>
              <a:rPr sz="1600" b="1" dirty="0">
                <a:solidFill>
                  <a:srgbClr val="1B746C"/>
                </a:solidFill>
                <a:latin typeface="Calibri"/>
                <a:cs typeface="Calibri"/>
              </a:rPr>
              <a:t>support as</a:t>
            </a:r>
            <a:r>
              <a:rPr sz="1600" b="1" spc="-40" dirty="0">
                <a:solidFill>
                  <a:srgbClr val="1B746C"/>
                </a:solidFill>
                <a:latin typeface="Calibri"/>
                <a:cs typeface="Calibri"/>
              </a:rPr>
              <a:t> </a:t>
            </a:r>
            <a:r>
              <a:rPr sz="1600" b="1" dirty="0">
                <a:solidFill>
                  <a:srgbClr val="1B746C"/>
                </a:solidFill>
                <a:latin typeface="Calibri"/>
                <a:cs typeface="Calibri"/>
              </a:rPr>
              <a:t>needed.</a:t>
            </a:r>
            <a:endParaRPr sz="1600" dirty="0">
              <a:latin typeface="Calibri"/>
              <a:cs typeface="Calibri"/>
            </a:endParaRPr>
          </a:p>
          <a:p>
            <a:pPr>
              <a:lnSpc>
                <a:spcPct val="100000"/>
              </a:lnSpc>
              <a:spcBef>
                <a:spcPts val="15"/>
              </a:spcBef>
              <a:buClr>
                <a:srgbClr val="1B746C"/>
              </a:buClr>
              <a:buFont typeface="Calibri"/>
              <a:buChar char="•"/>
            </a:pPr>
            <a:endParaRPr sz="1550" dirty="0">
              <a:latin typeface="Times New Roman"/>
              <a:cs typeface="Times New Roman"/>
            </a:endParaRPr>
          </a:p>
          <a:p>
            <a:pPr marL="241300" marR="508000" indent="-228600">
              <a:lnSpc>
                <a:spcPct val="100000"/>
              </a:lnSpc>
              <a:spcBef>
                <a:spcPts val="5"/>
              </a:spcBef>
              <a:buChar char="•"/>
              <a:tabLst>
                <a:tab pos="240665" algn="l"/>
                <a:tab pos="241300" algn="l"/>
              </a:tabLst>
            </a:pPr>
            <a:r>
              <a:rPr lang="en-US" sz="1600" b="1" spc="-10" dirty="0">
                <a:solidFill>
                  <a:srgbClr val="1B746C"/>
                </a:solidFill>
                <a:latin typeface="Calibri"/>
                <a:cs typeface="Calibri"/>
              </a:rPr>
              <a:t>Engage with the construction and building community to find out how the town can continue to support them as regional employers.</a:t>
            </a:r>
          </a:p>
          <a:p>
            <a:pPr marL="241300" marR="508000" indent="-228600">
              <a:lnSpc>
                <a:spcPct val="100000"/>
              </a:lnSpc>
              <a:spcBef>
                <a:spcPts val="5"/>
              </a:spcBef>
              <a:buChar char="•"/>
              <a:tabLst>
                <a:tab pos="240665" algn="l"/>
                <a:tab pos="241300" algn="l"/>
              </a:tabLst>
            </a:pPr>
            <a:endParaRPr lang="en-US" sz="1600" b="1" spc="-10" dirty="0">
              <a:solidFill>
                <a:srgbClr val="1B746C"/>
              </a:solidFill>
              <a:latin typeface="Calibri"/>
              <a:cs typeface="Calibri"/>
            </a:endParaRPr>
          </a:p>
          <a:p>
            <a:pPr marL="241300" marR="508000" indent="-228600">
              <a:lnSpc>
                <a:spcPct val="100000"/>
              </a:lnSpc>
              <a:spcBef>
                <a:spcPts val="5"/>
              </a:spcBef>
              <a:buChar char="•"/>
              <a:tabLst>
                <a:tab pos="240665" algn="l"/>
                <a:tab pos="241300" algn="l"/>
              </a:tabLst>
            </a:pPr>
            <a:r>
              <a:rPr lang="en-US" sz="1600" b="1" dirty="0">
                <a:solidFill>
                  <a:srgbClr val="1B746C"/>
                </a:solidFill>
                <a:latin typeface="Calibri"/>
                <a:cs typeface="Calibri"/>
              </a:rPr>
              <a:t>Explore funding, marketing, and regional collaboration opportunities that support retention of young families (e.g. childcare, educational, and youth programs).</a:t>
            </a:r>
            <a:endParaRPr sz="1600" b="1" dirty="0">
              <a:solidFill>
                <a:srgbClr val="1B746C"/>
              </a:solidFill>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2672080" cy="756920"/>
          </a:xfrm>
          <a:prstGeom prst="rect">
            <a:avLst/>
          </a:prstGeom>
        </p:spPr>
        <p:txBody>
          <a:bodyPr vert="horz" wrap="square" lIns="0" tIns="12700" rIns="0" bIns="0" rtlCol="0">
            <a:spAutoFit/>
          </a:bodyPr>
          <a:lstStyle/>
          <a:p>
            <a:pPr marL="12700">
              <a:lnSpc>
                <a:spcPct val="100000"/>
              </a:lnSpc>
              <a:spcBef>
                <a:spcPts val="100"/>
              </a:spcBef>
            </a:pPr>
            <a:r>
              <a:rPr spc="-5" dirty="0"/>
              <a:t>HOUSING</a:t>
            </a:r>
          </a:p>
        </p:txBody>
      </p:sp>
      <p:sp>
        <p:nvSpPr>
          <p:cNvPr id="3" name="object 3"/>
          <p:cNvSpPr txBox="1">
            <a:spLocks noGrp="1"/>
          </p:cNvSpPr>
          <p:nvPr>
            <p:ph sz="half" idx="2"/>
          </p:nvPr>
        </p:nvSpPr>
        <p:spPr>
          <a:xfrm>
            <a:off x="673100" y="1269124"/>
            <a:ext cx="4145915" cy="6031779"/>
          </a:xfrm>
          <a:prstGeom prst="rect">
            <a:avLst/>
          </a:prstGeom>
        </p:spPr>
        <p:txBody>
          <a:bodyPr vert="horz" wrap="square" lIns="0" tIns="156845" rIns="0" bIns="0" rtlCol="0">
            <a:spAutoFit/>
          </a:bodyPr>
          <a:lstStyle/>
          <a:p>
            <a:pPr marL="12700">
              <a:lnSpc>
                <a:spcPct val="100000"/>
              </a:lnSpc>
              <a:spcBef>
                <a:spcPts val="1235"/>
              </a:spcBef>
            </a:pPr>
            <a:r>
              <a:rPr spc="-20" dirty="0"/>
              <a:t>GOALS</a:t>
            </a:r>
          </a:p>
          <a:p>
            <a:pPr marL="241300" marR="488950" indent="-228600">
              <a:lnSpc>
                <a:spcPct val="100000"/>
              </a:lnSpc>
              <a:spcBef>
                <a:spcPts val="760"/>
              </a:spcBef>
              <a:buChar char="•"/>
              <a:tabLst>
                <a:tab pos="240665" algn="l"/>
                <a:tab pos="241300" algn="l"/>
              </a:tabLst>
            </a:pPr>
            <a:r>
              <a:rPr sz="1600" spc="-5" dirty="0">
                <a:solidFill>
                  <a:srgbClr val="C9634C"/>
                </a:solidFill>
                <a:latin typeface="Calibri"/>
                <a:cs typeface="Calibri"/>
              </a:rPr>
              <a:t>Construction </a:t>
            </a:r>
            <a:r>
              <a:rPr sz="1600" dirty="0">
                <a:solidFill>
                  <a:srgbClr val="C9634C"/>
                </a:solidFill>
                <a:latin typeface="Calibri"/>
                <a:cs typeface="Calibri"/>
              </a:rPr>
              <a:t>of </a:t>
            </a:r>
            <a:r>
              <a:rPr sz="1600" spc="-5" dirty="0">
                <a:solidFill>
                  <a:srgbClr val="C9634C"/>
                </a:solidFill>
                <a:latin typeface="Calibri"/>
                <a:cs typeface="Calibri"/>
              </a:rPr>
              <a:t>additional </a:t>
            </a:r>
            <a:r>
              <a:rPr sz="1600" dirty="0">
                <a:solidFill>
                  <a:srgbClr val="C9634C"/>
                </a:solidFill>
                <a:latin typeface="Calibri"/>
                <a:cs typeface="Calibri"/>
              </a:rPr>
              <a:t>housing units  </a:t>
            </a:r>
            <a:r>
              <a:rPr sz="1600" spc="-10" dirty="0">
                <a:solidFill>
                  <a:srgbClr val="C9634C"/>
                </a:solidFill>
                <a:latin typeface="Calibri"/>
                <a:cs typeface="Calibri"/>
              </a:rPr>
              <a:t>to </a:t>
            </a:r>
            <a:r>
              <a:rPr sz="1600" spc="-5" dirty="0">
                <a:solidFill>
                  <a:srgbClr val="C9634C"/>
                </a:solidFill>
                <a:latin typeface="Calibri"/>
                <a:cs typeface="Calibri"/>
              </a:rPr>
              <a:t>address unmet </a:t>
            </a:r>
            <a:r>
              <a:rPr sz="1600" dirty="0">
                <a:solidFill>
                  <a:srgbClr val="C9634C"/>
                </a:solidFill>
                <a:latin typeface="Calibri"/>
                <a:cs typeface="Calibri"/>
              </a:rPr>
              <a:t>demand arising </a:t>
            </a:r>
            <a:r>
              <a:rPr sz="1600" spc="-10" dirty="0">
                <a:solidFill>
                  <a:srgbClr val="C9634C"/>
                </a:solidFill>
                <a:latin typeface="Calibri"/>
                <a:cs typeface="Calibri"/>
              </a:rPr>
              <a:t>from  </a:t>
            </a:r>
            <a:r>
              <a:rPr sz="1600" dirty="0">
                <a:solidFill>
                  <a:srgbClr val="C9634C"/>
                </a:solidFill>
                <a:latin typeface="Calibri"/>
                <a:cs typeface="Calibri"/>
              </a:rPr>
              <a:t>a </a:t>
            </a:r>
            <a:r>
              <a:rPr sz="1600" spc="-10" dirty="0">
                <a:solidFill>
                  <a:srgbClr val="C9634C"/>
                </a:solidFill>
                <a:latin typeface="Calibri"/>
                <a:cs typeface="Calibri"/>
              </a:rPr>
              <a:t>growing </a:t>
            </a:r>
            <a:r>
              <a:rPr sz="1600" spc="-20" dirty="0">
                <a:solidFill>
                  <a:srgbClr val="C9634C"/>
                </a:solidFill>
                <a:latin typeface="Calibri"/>
                <a:cs typeface="Calibri"/>
              </a:rPr>
              <a:t>economy, </a:t>
            </a:r>
            <a:r>
              <a:rPr sz="1600" spc="-5" dirty="0">
                <a:solidFill>
                  <a:srgbClr val="C9634C"/>
                </a:solidFill>
                <a:latin typeface="Calibri"/>
                <a:cs typeface="Calibri"/>
              </a:rPr>
              <a:t>particularly</a:t>
            </a:r>
            <a:r>
              <a:rPr sz="1600" spc="10" dirty="0">
                <a:solidFill>
                  <a:srgbClr val="C9634C"/>
                </a:solidFill>
                <a:latin typeface="Calibri"/>
                <a:cs typeface="Calibri"/>
              </a:rPr>
              <a:t> </a:t>
            </a:r>
            <a:r>
              <a:rPr sz="1600" dirty="0">
                <a:solidFill>
                  <a:srgbClr val="C9634C"/>
                </a:solidFill>
                <a:latin typeface="Calibri"/>
                <a:cs typeface="Calibri"/>
              </a:rPr>
              <a:t>housing</a:t>
            </a:r>
            <a:endParaRPr sz="1600" dirty="0">
              <a:latin typeface="Calibri"/>
              <a:cs typeface="Calibri"/>
            </a:endParaRPr>
          </a:p>
          <a:p>
            <a:pPr marL="241300" marR="308610">
              <a:lnSpc>
                <a:spcPct val="100000"/>
              </a:lnSpc>
            </a:pPr>
            <a:r>
              <a:rPr sz="1600" spc="-5" dirty="0">
                <a:solidFill>
                  <a:srgbClr val="C9634C"/>
                </a:solidFill>
                <a:latin typeface="Calibri"/>
                <a:cs typeface="Calibri"/>
              </a:rPr>
              <a:t>that </a:t>
            </a:r>
            <a:r>
              <a:rPr sz="1600" dirty="0">
                <a:solidFill>
                  <a:srgbClr val="C9634C"/>
                </a:solidFill>
                <a:latin typeface="Calibri"/>
                <a:cs typeface="Calibri"/>
              </a:rPr>
              <a:t>supports the </a:t>
            </a:r>
            <a:r>
              <a:rPr sz="1600" spc="-10" dirty="0">
                <a:solidFill>
                  <a:srgbClr val="C9634C"/>
                </a:solidFill>
                <a:latin typeface="Calibri"/>
                <a:cs typeface="Calibri"/>
              </a:rPr>
              <a:t>year-round </a:t>
            </a:r>
            <a:r>
              <a:rPr sz="1600" dirty="0">
                <a:solidFill>
                  <a:srgbClr val="C9634C"/>
                </a:solidFill>
                <a:latin typeface="Calibri"/>
                <a:cs typeface="Calibri"/>
              </a:rPr>
              <a:t>and</a:t>
            </a:r>
            <a:r>
              <a:rPr sz="1600" spc="-80" dirty="0">
                <a:solidFill>
                  <a:srgbClr val="C9634C"/>
                </a:solidFill>
                <a:latin typeface="Calibri"/>
                <a:cs typeface="Calibri"/>
              </a:rPr>
              <a:t> </a:t>
            </a:r>
            <a:r>
              <a:rPr sz="1600" dirty="0">
                <a:solidFill>
                  <a:srgbClr val="C9634C"/>
                </a:solidFill>
                <a:latin typeface="Calibri"/>
                <a:cs typeface="Calibri"/>
              </a:rPr>
              <a:t>seasonal  </a:t>
            </a:r>
            <a:r>
              <a:rPr sz="1600" spc="-10" dirty="0">
                <a:solidFill>
                  <a:srgbClr val="C9634C"/>
                </a:solidFill>
                <a:latin typeface="Calibri"/>
                <a:cs typeface="Calibri"/>
              </a:rPr>
              <a:t>workforce.</a:t>
            </a:r>
            <a:endParaRPr sz="1600" dirty="0">
              <a:latin typeface="Calibri"/>
              <a:cs typeface="Calibri"/>
            </a:endParaRPr>
          </a:p>
          <a:p>
            <a:pPr>
              <a:lnSpc>
                <a:spcPct val="100000"/>
              </a:lnSpc>
              <a:spcBef>
                <a:spcPts val="15"/>
              </a:spcBef>
            </a:pPr>
            <a:endParaRPr sz="1550" dirty="0">
              <a:latin typeface="Times New Roman"/>
              <a:cs typeface="Times New Roman"/>
            </a:endParaRPr>
          </a:p>
          <a:p>
            <a:pPr marL="241300" marR="234315" indent="-228600">
              <a:lnSpc>
                <a:spcPct val="100000"/>
              </a:lnSpc>
              <a:spcBef>
                <a:spcPts val="5"/>
              </a:spcBef>
              <a:buChar char="•"/>
              <a:tabLst>
                <a:tab pos="240665" algn="l"/>
                <a:tab pos="241300" algn="l"/>
              </a:tabLst>
            </a:pPr>
            <a:r>
              <a:rPr sz="1600" dirty="0">
                <a:solidFill>
                  <a:srgbClr val="C9634C"/>
                </a:solidFill>
                <a:latin typeface="Calibri"/>
                <a:cs typeface="Calibri"/>
              </a:rPr>
              <a:t>Housing types </a:t>
            </a:r>
            <a:r>
              <a:rPr sz="1600" spc="-5" dirty="0">
                <a:solidFill>
                  <a:srgbClr val="C9634C"/>
                </a:solidFill>
                <a:latin typeface="Calibri"/>
                <a:cs typeface="Calibri"/>
              </a:rPr>
              <a:t>that meet </a:t>
            </a:r>
            <a:r>
              <a:rPr sz="1600" dirty="0">
                <a:solidFill>
                  <a:srgbClr val="C9634C"/>
                </a:solidFill>
                <a:latin typeface="Calibri"/>
                <a:cs typeface="Calibri"/>
              </a:rPr>
              <a:t>a </a:t>
            </a:r>
            <a:r>
              <a:rPr sz="1600" spc="-10" dirty="0">
                <a:solidFill>
                  <a:srgbClr val="C9634C"/>
                </a:solidFill>
                <a:latin typeface="Calibri"/>
                <a:cs typeface="Calibri"/>
              </a:rPr>
              <a:t>variety </a:t>
            </a:r>
            <a:r>
              <a:rPr sz="1600" dirty="0">
                <a:solidFill>
                  <a:srgbClr val="C9634C"/>
                </a:solidFill>
                <a:latin typeface="Calibri"/>
                <a:cs typeface="Calibri"/>
              </a:rPr>
              <a:t>of needs  and </a:t>
            </a:r>
            <a:r>
              <a:rPr sz="1600" spc="-5" dirty="0">
                <a:solidFill>
                  <a:srgbClr val="C9634C"/>
                </a:solidFill>
                <a:latin typeface="Calibri"/>
                <a:cs typeface="Calibri"/>
              </a:rPr>
              <a:t>demographics </a:t>
            </a:r>
            <a:r>
              <a:rPr sz="1600" dirty="0">
                <a:solidFill>
                  <a:srgbClr val="C9634C"/>
                </a:solidFill>
                <a:latin typeface="Calibri"/>
                <a:cs typeface="Calibri"/>
              </a:rPr>
              <a:t>(e.g. </a:t>
            </a:r>
            <a:r>
              <a:rPr sz="1600" spc="-5" dirty="0">
                <a:solidFill>
                  <a:srgbClr val="C9634C"/>
                </a:solidFill>
                <a:latin typeface="Calibri"/>
                <a:cs typeface="Calibri"/>
              </a:rPr>
              <a:t>seniors </a:t>
            </a:r>
            <a:r>
              <a:rPr sz="1600" dirty="0">
                <a:solidFill>
                  <a:srgbClr val="C9634C"/>
                </a:solidFill>
                <a:latin typeface="Calibri"/>
                <a:cs typeface="Calibri"/>
              </a:rPr>
              <a:t>looking </a:t>
            </a:r>
            <a:r>
              <a:rPr sz="1600" spc="-10" dirty="0">
                <a:solidFill>
                  <a:srgbClr val="C9634C"/>
                </a:solidFill>
                <a:latin typeface="Calibri"/>
                <a:cs typeface="Calibri"/>
              </a:rPr>
              <a:t>to  downsize, </a:t>
            </a:r>
            <a:r>
              <a:rPr sz="1600" spc="-5" dirty="0">
                <a:solidFill>
                  <a:srgbClr val="C9634C"/>
                </a:solidFill>
                <a:latin typeface="Calibri"/>
                <a:cs typeface="Calibri"/>
              </a:rPr>
              <a:t>young families </a:t>
            </a:r>
            <a:r>
              <a:rPr sz="1600" spc="-10" dirty="0">
                <a:solidFill>
                  <a:srgbClr val="C9634C"/>
                </a:solidFill>
                <a:latin typeface="Calibri"/>
                <a:cs typeface="Calibri"/>
              </a:rPr>
              <a:t>starting </a:t>
            </a:r>
            <a:r>
              <a:rPr sz="1600" dirty="0">
                <a:solidFill>
                  <a:srgbClr val="C9634C"/>
                </a:solidFill>
                <a:latin typeface="Calibri"/>
                <a:cs typeface="Calibri"/>
              </a:rPr>
              <a:t>out, </a:t>
            </a:r>
            <a:r>
              <a:rPr sz="1600" spc="-15" dirty="0">
                <a:solidFill>
                  <a:srgbClr val="C9634C"/>
                </a:solidFill>
                <a:latin typeface="Calibri"/>
                <a:cs typeface="Calibri"/>
              </a:rPr>
              <a:t>year-  </a:t>
            </a:r>
            <a:r>
              <a:rPr sz="1600" spc="-5" dirty="0">
                <a:solidFill>
                  <a:srgbClr val="C9634C"/>
                </a:solidFill>
                <a:latin typeface="Calibri"/>
                <a:cs typeface="Calibri"/>
              </a:rPr>
              <a:t>round </a:t>
            </a:r>
            <a:r>
              <a:rPr sz="1600" dirty="0">
                <a:solidFill>
                  <a:srgbClr val="C9634C"/>
                </a:solidFill>
                <a:latin typeface="Calibri"/>
                <a:cs typeface="Calibri"/>
              </a:rPr>
              <a:t>and seasonal</a:t>
            </a:r>
            <a:r>
              <a:rPr sz="1600" spc="-5" dirty="0">
                <a:solidFill>
                  <a:srgbClr val="C9634C"/>
                </a:solidFill>
                <a:latin typeface="Calibri"/>
                <a:cs typeface="Calibri"/>
              </a:rPr>
              <a:t> </a:t>
            </a:r>
            <a:r>
              <a:rPr sz="1600" spc="-10" dirty="0">
                <a:solidFill>
                  <a:srgbClr val="C9634C"/>
                </a:solidFill>
                <a:latin typeface="Calibri"/>
                <a:cs typeface="Calibri"/>
              </a:rPr>
              <a:t>workers</a:t>
            </a:r>
            <a:r>
              <a:rPr lang="en-US" sz="1600" spc="-10" dirty="0">
                <a:solidFill>
                  <a:srgbClr val="C9634C"/>
                </a:solidFill>
                <a:latin typeface="Calibri"/>
                <a:cs typeface="Calibri"/>
              </a:rPr>
              <a:t>, multi-family apartments</a:t>
            </a:r>
            <a:r>
              <a:rPr sz="1600" spc="-10" dirty="0">
                <a:solidFill>
                  <a:srgbClr val="C9634C"/>
                </a:solidFill>
                <a:latin typeface="Calibri"/>
                <a:cs typeface="Calibri"/>
              </a:rPr>
              <a:t>).</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buChar char="•"/>
              <a:tabLst>
                <a:tab pos="240665" algn="l"/>
                <a:tab pos="241300" algn="l"/>
              </a:tabLst>
            </a:pPr>
            <a:r>
              <a:rPr lang="en-US" sz="1600" dirty="0">
                <a:solidFill>
                  <a:srgbClr val="C9634C"/>
                </a:solidFill>
                <a:latin typeface="Calibri"/>
                <a:cs typeface="Calibri"/>
              </a:rPr>
              <a:t>A mixture of housing price points that serves people with average and lower income levels, with a focus on the construction of affordable and attainable housing units.</a:t>
            </a:r>
          </a:p>
          <a:p>
            <a:pPr marL="241300" marR="5080" indent="-228600">
              <a:lnSpc>
                <a:spcPct val="100000"/>
              </a:lnSpc>
              <a:buChar char="•"/>
              <a:tabLst>
                <a:tab pos="240665" algn="l"/>
                <a:tab pos="241300" algn="l"/>
              </a:tabLst>
            </a:pPr>
            <a:endParaRPr lang="en-US" sz="1600" dirty="0">
              <a:solidFill>
                <a:srgbClr val="C9634C"/>
              </a:solidFill>
              <a:latin typeface="Calibri"/>
              <a:cs typeface="Calibri"/>
            </a:endParaRPr>
          </a:p>
          <a:p>
            <a:pPr marL="241300" marR="5080" indent="-228600">
              <a:lnSpc>
                <a:spcPct val="100000"/>
              </a:lnSpc>
              <a:buChar char="•"/>
              <a:tabLst>
                <a:tab pos="240665" algn="l"/>
                <a:tab pos="241300" algn="l"/>
              </a:tabLst>
            </a:pPr>
            <a:r>
              <a:rPr lang="en-US" sz="1600" dirty="0">
                <a:solidFill>
                  <a:srgbClr val="C9634C"/>
                </a:solidFill>
                <a:latin typeface="+mj-lt"/>
                <a:cs typeface="Times New Roman"/>
              </a:rPr>
              <a:t>Land use and zoning policies that encourage the development of quality affordable housing, including long-term rental housing, and balance the need for seasonal and year-round homes.</a:t>
            </a:r>
            <a:endParaRPr sz="1600" dirty="0">
              <a:solidFill>
                <a:srgbClr val="C9634C"/>
              </a:solidFill>
              <a:latin typeface="+mj-lt"/>
              <a:cs typeface="Times New Roman"/>
            </a:endParaRPr>
          </a:p>
        </p:txBody>
      </p:sp>
      <p:sp>
        <p:nvSpPr>
          <p:cNvPr id="4" name="object 4"/>
          <p:cNvSpPr txBox="1">
            <a:spLocks noGrp="1"/>
          </p:cNvSpPr>
          <p:nvPr>
            <p:ph sz="half" idx="3"/>
          </p:nvPr>
        </p:nvSpPr>
        <p:spPr>
          <a:xfrm>
            <a:off x="5930900" y="1269124"/>
            <a:ext cx="3629025" cy="2838598"/>
          </a:xfrm>
          <a:prstGeom prst="rect">
            <a:avLst/>
          </a:prstGeom>
        </p:spPr>
        <p:txBody>
          <a:bodyPr vert="horz" wrap="square" lIns="0" tIns="156845" rIns="0" bIns="0" rtlCol="0">
            <a:spAutoFit/>
          </a:bodyPr>
          <a:lstStyle/>
          <a:p>
            <a:pPr marL="12700">
              <a:lnSpc>
                <a:spcPct val="100000"/>
              </a:lnSpc>
              <a:spcBef>
                <a:spcPts val="1235"/>
              </a:spcBef>
            </a:pPr>
            <a:r>
              <a:rPr spc="-10" dirty="0"/>
              <a:t>ACTIONS</a:t>
            </a:r>
          </a:p>
          <a:p>
            <a:pPr marL="241300" marR="37465" indent="-228600">
              <a:lnSpc>
                <a:spcPct val="100000"/>
              </a:lnSpc>
              <a:spcBef>
                <a:spcPts val="760"/>
              </a:spcBef>
              <a:buChar char="•"/>
              <a:tabLst>
                <a:tab pos="240665" algn="l"/>
                <a:tab pos="241300" algn="l"/>
              </a:tabLst>
            </a:pPr>
            <a:r>
              <a:rPr sz="1600" spc="-5" dirty="0">
                <a:solidFill>
                  <a:srgbClr val="1B746C"/>
                </a:solidFill>
                <a:latin typeface="Calibri"/>
                <a:cs typeface="Calibri"/>
              </a:rPr>
              <a:t>Explore </a:t>
            </a:r>
            <a:r>
              <a:rPr sz="1600" spc="-10" dirty="0">
                <a:solidFill>
                  <a:srgbClr val="1B746C"/>
                </a:solidFill>
                <a:latin typeface="Calibri"/>
                <a:cs typeface="Calibri"/>
              </a:rPr>
              <a:t>incentives and/or requirements  for </a:t>
            </a:r>
            <a:r>
              <a:rPr sz="1600" dirty="0">
                <a:solidFill>
                  <a:srgbClr val="1B746C"/>
                </a:solidFill>
                <a:latin typeface="Calibri"/>
                <a:cs typeface="Calibri"/>
              </a:rPr>
              <a:t>housing </a:t>
            </a:r>
            <a:r>
              <a:rPr sz="1600" spc="-10" dirty="0">
                <a:solidFill>
                  <a:srgbClr val="1B746C"/>
                </a:solidFill>
                <a:latin typeface="Calibri"/>
                <a:cs typeface="Calibri"/>
              </a:rPr>
              <a:t>developers to </a:t>
            </a:r>
            <a:r>
              <a:rPr sz="1600" spc="-5" dirty="0">
                <a:solidFill>
                  <a:srgbClr val="1B746C"/>
                </a:solidFill>
                <a:latin typeface="Calibri"/>
                <a:cs typeface="Calibri"/>
              </a:rPr>
              <a:t>set </a:t>
            </a:r>
            <a:r>
              <a:rPr sz="1600" dirty="0">
                <a:solidFill>
                  <a:srgbClr val="1B746C"/>
                </a:solidFill>
                <a:latin typeface="Calibri"/>
                <a:cs typeface="Calibri"/>
              </a:rPr>
              <a:t>aside  land </a:t>
            </a:r>
            <a:r>
              <a:rPr sz="1600" spc="-10" dirty="0">
                <a:solidFill>
                  <a:srgbClr val="1B746C"/>
                </a:solidFill>
                <a:latin typeface="Calibri"/>
                <a:cs typeface="Calibri"/>
              </a:rPr>
              <a:t>for </a:t>
            </a:r>
            <a:r>
              <a:rPr sz="1600" spc="-15" dirty="0">
                <a:solidFill>
                  <a:srgbClr val="1B746C"/>
                </a:solidFill>
                <a:latin typeface="Calibri"/>
                <a:cs typeface="Calibri"/>
              </a:rPr>
              <a:t>affordable </a:t>
            </a:r>
            <a:r>
              <a:rPr sz="1600" dirty="0">
                <a:solidFill>
                  <a:srgbClr val="1B746C"/>
                </a:solidFill>
                <a:latin typeface="Calibri"/>
                <a:cs typeface="Calibri"/>
              </a:rPr>
              <a:t>housing or include  </a:t>
            </a:r>
            <a:r>
              <a:rPr sz="1600" spc="-15" dirty="0">
                <a:solidFill>
                  <a:srgbClr val="1B746C"/>
                </a:solidFill>
                <a:latin typeface="Calibri"/>
                <a:cs typeface="Calibri"/>
              </a:rPr>
              <a:t>affordable </a:t>
            </a:r>
            <a:r>
              <a:rPr sz="1600" dirty="0">
                <a:solidFill>
                  <a:srgbClr val="1B746C"/>
                </a:solidFill>
                <a:latin typeface="Calibri"/>
                <a:cs typeface="Calibri"/>
              </a:rPr>
              <a:t>units in their</a:t>
            </a:r>
            <a:r>
              <a:rPr sz="1600" spc="5" dirty="0">
                <a:solidFill>
                  <a:srgbClr val="1B746C"/>
                </a:solidFill>
                <a:latin typeface="Calibri"/>
                <a:cs typeface="Calibri"/>
              </a:rPr>
              <a:t> </a:t>
            </a:r>
            <a:r>
              <a:rPr sz="1600" spc="-5" dirty="0">
                <a:solidFill>
                  <a:srgbClr val="1B746C"/>
                </a:solidFill>
                <a:latin typeface="Calibri"/>
                <a:cs typeface="Calibri"/>
              </a:rPr>
              <a:t>projects.</a:t>
            </a:r>
            <a:endParaRPr sz="1600" dirty="0">
              <a:latin typeface="Calibri"/>
              <a:cs typeface="Calibri"/>
            </a:endParaRPr>
          </a:p>
          <a:p>
            <a:pPr>
              <a:lnSpc>
                <a:spcPct val="100000"/>
              </a:lnSpc>
              <a:spcBef>
                <a:spcPts val="15"/>
              </a:spcBef>
              <a:buClr>
                <a:srgbClr val="1B746C"/>
              </a:buClr>
              <a:buFont typeface="Calibri"/>
              <a:buChar char="•"/>
            </a:pPr>
            <a:endParaRPr sz="1550" dirty="0">
              <a:latin typeface="Times New Roman"/>
              <a:cs typeface="Times New Roman"/>
            </a:endParaRPr>
          </a:p>
          <a:p>
            <a:pPr marL="241300" marR="158750" indent="-228600">
              <a:lnSpc>
                <a:spcPct val="100000"/>
              </a:lnSpc>
              <a:spcBef>
                <a:spcPts val="5"/>
              </a:spcBef>
              <a:buChar char="•"/>
              <a:tabLst>
                <a:tab pos="240665" algn="l"/>
                <a:tab pos="241300" algn="l"/>
              </a:tabLst>
            </a:pPr>
            <a:r>
              <a:rPr sz="1600" spc="-15" dirty="0">
                <a:solidFill>
                  <a:srgbClr val="1B746C"/>
                </a:solidFill>
                <a:latin typeface="Calibri"/>
                <a:cs typeface="Calibri"/>
              </a:rPr>
              <a:t>Investigate </a:t>
            </a:r>
            <a:r>
              <a:rPr sz="1600" dirty="0">
                <a:solidFill>
                  <a:srgbClr val="1B746C"/>
                </a:solidFill>
                <a:latin typeface="Calibri"/>
                <a:cs typeface="Calibri"/>
              </a:rPr>
              <a:t>impacts of </a:t>
            </a:r>
            <a:r>
              <a:rPr sz="1600" spc="-10" dirty="0">
                <a:solidFill>
                  <a:srgbClr val="1B746C"/>
                </a:solidFill>
                <a:latin typeface="Calibri"/>
                <a:cs typeface="Calibri"/>
              </a:rPr>
              <a:t>Short-term  Rentals (STRs) </a:t>
            </a:r>
            <a:r>
              <a:rPr sz="1600" dirty="0">
                <a:solidFill>
                  <a:srgbClr val="1B746C"/>
                </a:solidFill>
                <a:latin typeface="Calibri"/>
                <a:cs typeface="Calibri"/>
              </a:rPr>
              <a:t>on the </a:t>
            </a:r>
            <a:r>
              <a:rPr sz="1600" spc="-5" dirty="0">
                <a:solidFill>
                  <a:srgbClr val="1B746C"/>
                </a:solidFill>
                <a:latin typeface="Calibri"/>
                <a:cs typeface="Calibri"/>
              </a:rPr>
              <a:t>local community  </a:t>
            </a:r>
            <a:r>
              <a:rPr sz="1600" dirty="0">
                <a:solidFill>
                  <a:srgbClr val="1B746C"/>
                </a:solidFill>
                <a:latin typeface="Calibri"/>
                <a:cs typeface="Calibri"/>
              </a:rPr>
              <a:t>and housing</a:t>
            </a:r>
            <a:r>
              <a:rPr sz="1600" spc="-5" dirty="0">
                <a:solidFill>
                  <a:srgbClr val="1B746C"/>
                </a:solidFill>
                <a:latin typeface="Calibri"/>
                <a:cs typeface="Calibri"/>
              </a:rPr>
              <a:t> </a:t>
            </a:r>
            <a:r>
              <a:rPr sz="1600" spc="-15" dirty="0">
                <a:solidFill>
                  <a:srgbClr val="1B746C"/>
                </a:solidFill>
                <a:latin typeface="Calibri"/>
                <a:cs typeface="Calibri"/>
              </a:rPr>
              <a:t>market.</a:t>
            </a:r>
            <a:endParaRPr lang="en-US" sz="1600" spc="-15" dirty="0">
              <a:latin typeface="Calibri"/>
              <a:cs typeface="Calibri"/>
            </a:endParaRPr>
          </a:p>
          <a:p>
            <a:pPr marL="12700" marR="158750">
              <a:lnSpc>
                <a:spcPct val="100000"/>
              </a:lnSpc>
              <a:spcBef>
                <a:spcPts val="5"/>
              </a:spcBef>
              <a:tabLst>
                <a:tab pos="240665" algn="l"/>
                <a:tab pos="241300" algn="l"/>
              </a:tabLst>
            </a:pPr>
            <a:endParaRPr lang="en-US" sz="1600" dirty="0">
              <a:solidFill>
                <a:srgbClr val="1B746C"/>
              </a:solidFill>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9232900" cy="1490152"/>
          </a:xfrm>
          <a:prstGeom prst="rect">
            <a:avLst/>
          </a:prstGeom>
        </p:spPr>
        <p:txBody>
          <a:bodyPr vert="horz" wrap="square" lIns="0" tIns="12700" rIns="0" bIns="0" rtlCol="0">
            <a:spAutoFit/>
          </a:bodyPr>
          <a:lstStyle/>
          <a:p>
            <a:pPr marL="12700">
              <a:lnSpc>
                <a:spcPct val="100000"/>
              </a:lnSpc>
              <a:spcBef>
                <a:spcPts val="100"/>
              </a:spcBef>
            </a:pPr>
            <a:r>
              <a:rPr spc="-5" dirty="0"/>
              <a:t>NATURAL</a:t>
            </a:r>
            <a:r>
              <a:rPr lang="en-US" spc="-5" dirty="0"/>
              <a:t>, WATER, AND MARINE</a:t>
            </a:r>
            <a:r>
              <a:rPr spc="-90" dirty="0"/>
              <a:t> </a:t>
            </a:r>
            <a:r>
              <a:rPr spc="-5" dirty="0"/>
              <a:t>RESOURCES</a:t>
            </a:r>
          </a:p>
        </p:txBody>
      </p:sp>
      <p:sp>
        <p:nvSpPr>
          <p:cNvPr id="3" name="object 3"/>
          <p:cNvSpPr txBox="1"/>
          <p:nvPr/>
        </p:nvSpPr>
        <p:spPr>
          <a:xfrm>
            <a:off x="639989" y="2245140"/>
            <a:ext cx="4062095" cy="5168081"/>
          </a:xfrm>
          <a:prstGeom prst="rect">
            <a:avLst/>
          </a:prstGeom>
        </p:spPr>
        <p:txBody>
          <a:bodyPr vert="horz" wrap="square" lIns="0" tIns="12700" rIns="0" bIns="0" rtlCol="0">
            <a:spAutoFit/>
          </a:bodyPr>
          <a:lstStyle/>
          <a:p>
            <a:pPr marL="241300" marR="148590" indent="-228600">
              <a:lnSpc>
                <a:spcPct val="100000"/>
              </a:lnSpc>
              <a:spcBef>
                <a:spcPts val="100"/>
              </a:spcBef>
              <a:buChar char="•"/>
              <a:tabLst>
                <a:tab pos="240665" algn="l"/>
                <a:tab pos="241300" algn="l"/>
              </a:tabLst>
            </a:pPr>
            <a:r>
              <a:rPr sz="1600" b="1" spc="-5" dirty="0">
                <a:solidFill>
                  <a:srgbClr val="C9634C"/>
                </a:solidFill>
                <a:latin typeface="Calibri"/>
                <a:cs typeface="Calibri"/>
              </a:rPr>
              <a:t>Emphasize sustainability </a:t>
            </a:r>
            <a:r>
              <a:rPr sz="1600" b="1" dirty="0">
                <a:solidFill>
                  <a:srgbClr val="C9634C"/>
                </a:solidFill>
                <a:latin typeface="Calibri"/>
                <a:cs typeface="Calibri"/>
              </a:rPr>
              <a:t>as an underlying  principle in </a:t>
            </a:r>
            <a:r>
              <a:rPr sz="1600" b="1" spc="-10" dirty="0">
                <a:solidFill>
                  <a:srgbClr val="C9634C"/>
                </a:solidFill>
                <a:latin typeface="Calibri"/>
                <a:cs typeface="Calibri"/>
              </a:rPr>
              <a:t>natural resources, </a:t>
            </a:r>
            <a:r>
              <a:rPr sz="1600" b="1" spc="-15" dirty="0">
                <a:solidFill>
                  <a:srgbClr val="C9634C"/>
                </a:solidFill>
                <a:latin typeface="Calibri"/>
                <a:cs typeface="Calibri"/>
              </a:rPr>
              <a:t>forest  </a:t>
            </a:r>
            <a:r>
              <a:rPr sz="1600" b="1" spc="-10" dirty="0">
                <a:solidFill>
                  <a:srgbClr val="C9634C"/>
                </a:solidFill>
                <a:latin typeface="Calibri"/>
                <a:cs typeface="Calibri"/>
              </a:rPr>
              <a:t>resources, </a:t>
            </a:r>
            <a:r>
              <a:rPr sz="1600" b="1" dirty="0">
                <a:solidFill>
                  <a:srgbClr val="C9634C"/>
                </a:solidFill>
                <a:latin typeface="Calibri"/>
                <a:cs typeface="Calibri"/>
              </a:rPr>
              <a:t>and </a:t>
            </a:r>
            <a:r>
              <a:rPr sz="1600" b="1" spc="-15" dirty="0">
                <a:solidFill>
                  <a:srgbClr val="C9634C"/>
                </a:solidFill>
                <a:latin typeface="Calibri"/>
                <a:cs typeface="Calibri"/>
              </a:rPr>
              <a:t>water </a:t>
            </a:r>
            <a:r>
              <a:rPr sz="1600" b="1" spc="-10" dirty="0">
                <a:solidFill>
                  <a:srgbClr val="C9634C"/>
                </a:solidFill>
                <a:latin typeface="Calibri"/>
                <a:cs typeface="Calibri"/>
              </a:rPr>
              <a:t>resources </a:t>
            </a:r>
            <a:r>
              <a:rPr sz="1600" b="1" dirty="0">
                <a:solidFill>
                  <a:srgbClr val="C9634C"/>
                </a:solidFill>
                <a:latin typeface="Calibri"/>
                <a:cs typeface="Calibri"/>
              </a:rPr>
              <a:t>policies and  </a:t>
            </a:r>
            <a:r>
              <a:rPr sz="1600" b="1" spc="-10" dirty="0">
                <a:solidFill>
                  <a:srgbClr val="C9634C"/>
                </a:solidFill>
                <a:latin typeface="Calibri"/>
                <a:cs typeface="Calibri"/>
              </a:rPr>
              <a:t>management.</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buChar char="•"/>
              <a:tabLst>
                <a:tab pos="240665" algn="l"/>
                <a:tab pos="241300" algn="l"/>
              </a:tabLst>
            </a:pPr>
            <a:r>
              <a:rPr lang="en-US" sz="1600" b="1" spc="-5" dirty="0">
                <a:solidFill>
                  <a:srgbClr val="C9634C"/>
                </a:solidFill>
                <a:latin typeface="Calibri"/>
                <a:cs typeface="Calibri"/>
              </a:rPr>
              <a:t>Coordinate with area institutions, organizations, agencies, and major landowners to pursue shared natural resources conservation and protection goals. Consider joint applications for state grant funding when possible.</a:t>
            </a:r>
          </a:p>
          <a:p>
            <a:pPr marL="241300" marR="5080" indent="-228600">
              <a:lnSpc>
                <a:spcPct val="100000"/>
              </a:lnSpc>
              <a:buChar char="•"/>
              <a:tabLst>
                <a:tab pos="240665" algn="l"/>
                <a:tab pos="241300" algn="l"/>
              </a:tabLst>
            </a:pPr>
            <a:endParaRPr sz="1550" dirty="0">
              <a:latin typeface="Times New Roman"/>
              <a:cs typeface="Times New Roman"/>
            </a:endParaRPr>
          </a:p>
          <a:p>
            <a:pPr marL="241300" indent="-228600">
              <a:lnSpc>
                <a:spcPct val="100000"/>
              </a:lnSpc>
              <a:buChar char="•"/>
              <a:tabLst>
                <a:tab pos="240665" algn="l"/>
                <a:tab pos="241300" algn="l"/>
              </a:tabLst>
            </a:pPr>
            <a:r>
              <a:rPr sz="1600" b="1" spc="-10" dirty="0">
                <a:solidFill>
                  <a:srgbClr val="C9634C"/>
                </a:solidFill>
                <a:latin typeface="Calibri"/>
                <a:cs typeface="Calibri"/>
              </a:rPr>
              <a:t>Protect </a:t>
            </a:r>
            <a:r>
              <a:rPr sz="1600" b="1" dirty="0">
                <a:solidFill>
                  <a:srgbClr val="C9634C"/>
                </a:solidFill>
                <a:latin typeface="Calibri"/>
                <a:cs typeface="Calibri"/>
              </a:rPr>
              <a:t>scenic </a:t>
            </a:r>
            <a:r>
              <a:rPr sz="1600" b="1" spc="-10" dirty="0">
                <a:solidFill>
                  <a:srgbClr val="C9634C"/>
                </a:solidFill>
                <a:latin typeface="Calibri"/>
                <a:cs typeface="Calibri"/>
              </a:rPr>
              <a:t>resources.</a:t>
            </a:r>
            <a:endParaRPr lang="en-US" sz="1600" b="1" spc="-10" dirty="0">
              <a:solidFill>
                <a:srgbClr val="C9634C"/>
              </a:solidFill>
              <a:latin typeface="Calibri"/>
              <a:cs typeface="Calibri"/>
            </a:endParaRPr>
          </a:p>
          <a:p>
            <a:pPr marL="241300" indent="-228600">
              <a:lnSpc>
                <a:spcPct val="100000"/>
              </a:lnSpc>
              <a:buChar char="•"/>
              <a:tabLst>
                <a:tab pos="240665" algn="l"/>
                <a:tab pos="241300" algn="l"/>
              </a:tabLst>
            </a:pPr>
            <a:endParaRPr lang="en-US" sz="1600" b="1" spc="-10" dirty="0">
              <a:solidFill>
                <a:srgbClr val="C9634C"/>
              </a:solidFill>
              <a:latin typeface="Calibri"/>
              <a:cs typeface="Calibri"/>
            </a:endParaRPr>
          </a:p>
          <a:p>
            <a:pPr marL="241300" indent="-228600">
              <a:lnSpc>
                <a:spcPct val="100000"/>
              </a:lnSpc>
              <a:buChar char="•"/>
              <a:tabLst>
                <a:tab pos="240665" algn="l"/>
                <a:tab pos="241300" algn="l"/>
              </a:tabLst>
            </a:pPr>
            <a:r>
              <a:rPr lang="en-US" sz="1600" b="1" spc="-10" dirty="0">
                <a:solidFill>
                  <a:srgbClr val="C9634C"/>
                </a:solidFill>
                <a:cs typeface="Calibri"/>
              </a:rPr>
              <a:t>To protect, maintain and, where warranted, improve physical and visual public access to the community’s marine resources for all appropriate uses including fishing, recreation, and tourism.</a:t>
            </a:r>
            <a:endParaRPr lang="en-US" sz="1600" b="1" spc="-10" dirty="0">
              <a:solidFill>
                <a:srgbClr val="C9634C"/>
              </a:solidFill>
              <a:latin typeface="Calibri"/>
              <a:cs typeface="Calibri"/>
            </a:endParaRPr>
          </a:p>
          <a:p>
            <a:pPr marL="241300" indent="-228600">
              <a:lnSpc>
                <a:spcPct val="100000"/>
              </a:lnSpc>
              <a:buChar char="•"/>
              <a:tabLst>
                <a:tab pos="240665" algn="l"/>
                <a:tab pos="241300" algn="l"/>
              </a:tabLst>
            </a:pPr>
            <a:endParaRPr lang="en-US" sz="1600" b="1" spc="-10" dirty="0">
              <a:solidFill>
                <a:srgbClr val="C9634C"/>
              </a:solidFill>
              <a:latin typeface="Calibri"/>
              <a:cs typeface="Calibri"/>
            </a:endParaRPr>
          </a:p>
          <a:p>
            <a:pPr marL="241300" indent="-228600">
              <a:lnSpc>
                <a:spcPct val="100000"/>
              </a:lnSpc>
              <a:buChar char="•"/>
              <a:tabLst>
                <a:tab pos="240665" algn="l"/>
                <a:tab pos="241300" algn="l"/>
              </a:tabLst>
            </a:pPr>
            <a:endParaRPr sz="1600" dirty="0">
              <a:latin typeface="Calibri"/>
              <a:cs typeface="Calibri"/>
            </a:endParaRPr>
          </a:p>
        </p:txBody>
      </p:sp>
      <p:sp>
        <p:nvSpPr>
          <p:cNvPr id="4" name="object 4"/>
          <p:cNvSpPr txBox="1"/>
          <p:nvPr/>
        </p:nvSpPr>
        <p:spPr>
          <a:xfrm>
            <a:off x="5943600" y="2244129"/>
            <a:ext cx="3617595" cy="3698448"/>
          </a:xfrm>
          <a:prstGeom prst="rect">
            <a:avLst/>
          </a:prstGeom>
        </p:spPr>
        <p:txBody>
          <a:bodyPr vert="horz" wrap="square" lIns="0" tIns="12700" rIns="0" bIns="0" rtlCol="0">
            <a:spAutoFit/>
          </a:bodyPr>
          <a:lstStyle/>
          <a:p>
            <a:pPr marL="241300" marR="51435" indent="-228600">
              <a:lnSpc>
                <a:spcPct val="100000"/>
              </a:lnSpc>
              <a:spcBef>
                <a:spcPts val="100"/>
              </a:spcBef>
              <a:buChar char="•"/>
              <a:tabLst>
                <a:tab pos="240665" algn="l"/>
                <a:tab pos="241300" algn="l"/>
              </a:tabLst>
            </a:pPr>
            <a:r>
              <a:rPr sz="1600" b="1" spc="-5" dirty="0">
                <a:solidFill>
                  <a:srgbClr val="1B746C"/>
                </a:solidFill>
                <a:latin typeface="Calibri"/>
                <a:cs typeface="Calibri"/>
              </a:rPr>
              <a:t>Consider visual </a:t>
            </a:r>
            <a:r>
              <a:rPr sz="1600" b="1" dirty="0">
                <a:solidFill>
                  <a:srgbClr val="1B746C"/>
                </a:solidFill>
                <a:latin typeface="Calibri"/>
                <a:cs typeface="Calibri"/>
              </a:rPr>
              <a:t>impacts of </a:t>
            </a:r>
            <a:r>
              <a:rPr sz="1600" b="1" spc="-10" dirty="0">
                <a:solidFill>
                  <a:srgbClr val="1B746C"/>
                </a:solidFill>
                <a:latin typeface="Calibri"/>
                <a:cs typeface="Calibri"/>
              </a:rPr>
              <a:t>large-scale  </a:t>
            </a:r>
            <a:r>
              <a:rPr sz="1600" b="1" dirty="0">
                <a:solidFill>
                  <a:srgbClr val="1B746C"/>
                </a:solidFill>
                <a:latin typeface="Calibri"/>
                <a:cs typeface="Calibri"/>
              </a:rPr>
              <a:t>and </a:t>
            </a:r>
            <a:r>
              <a:rPr sz="1600" b="1" spc="-5" dirty="0">
                <a:solidFill>
                  <a:srgbClr val="1B746C"/>
                </a:solidFill>
                <a:latin typeface="Calibri"/>
                <a:cs typeface="Calibri"/>
              </a:rPr>
              <a:t>small-scale </a:t>
            </a:r>
            <a:r>
              <a:rPr sz="1600" b="1" spc="-10" dirty="0">
                <a:solidFill>
                  <a:srgbClr val="1B746C"/>
                </a:solidFill>
                <a:latin typeface="Calibri"/>
                <a:cs typeface="Calibri"/>
              </a:rPr>
              <a:t>developments </a:t>
            </a:r>
            <a:r>
              <a:rPr sz="1600" b="1" dirty="0">
                <a:solidFill>
                  <a:srgbClr val="1B746C"/>
                </a:solidFill>
                <a:latin typeface="Calibri"/>
                <a:cs typeface="Calibri"/>
              </a:rPr>
              <a:t>on  </a:t>
            </a:r>
            <a:r>
              <a:rPr sz="1600" b="1" spc="-15" dirty="0">
                <a:solidFill>
                  <a:srgbClr val="1B746C"/>
                </a:solidFill>
                <a:latin typeface="Calibri"/>
                <a:cs typeface="Calibri"/>
              </a:rPr>
              <a:t>existing </a:t>
            </a:r>
            <a:r>
              <a:rPr sz="1600" b="1" dirty="0">
                <a:solidFill>
                  <a:srgbClr val="1B746C"/>
                </a:solidFill>
                <a:latin typeface="Calibri"/>
                <a:cs typeface="Calibri"/>
              </a:rPr>
              <a:t>scenic </a:t>
            </a:r>
            <a:r>
              <a:rPr sz="1600" b="1" spc="-10" dirty="0">
                <a:solidFill>
                  <a:srgbClr val="1B746C"/>
                </a:solidFill>
                <a:latin typeface="Calibri"/>
                <a:cs typeface="Calibri"/>
              </a:rPr>
              <a:t>resources </a:t>
            </a:r>
            <a:r>
              <a:rPr sz="1600" b="1" dirty="0">
                <a:solidFill>
                  <a:srgbClr val="1B746C"/>
                </a:solidFill>
                <a:latin typeface="Calibri"/>
                <a:cs typeface="Calibri"/>
              </a:rPr>
              <a:t>and </a:t>
            </a:r>
            <a:r>
              <a:rPr sz="1600" b="1" spc="-10" dirty="0">
                <a:solidFill>
                  <a:srgbClr val="1B746C"/>
                </a:solidFill>
                <a:latin typeface="Calibri"/>
                <a:cs typeface="Calibri"/>
              </a:rPr>
              <a:t>character  </a:t>
            </a:r>
            <a:r>
              <a:rPr sz="1600" b="1" dirty="0">
                <a:solidFill>
                  <a:srgbClr val="1B746C"/>
                </a:solidFill>
                <a:latin typeface="Calibri"/>
                <a:cs typeface="Calibri"/>
              </a:rPr>
              <a:t>of </a:t>
            </a:r>
            <a:r>
              <a:rPr lang="en-US" sz="1600" b="1" spc="-15" dirty="0">
                <a:solidFill>
                  <a:srgbClr val="1B746C"/>
                </a:solidFill>
                <a:latin typeface="Calibri"/>
                <a:cs typeface="Calibri"/>
              </a:rPr>
              <a:t>Hancock</a:t>
            </a:r>
            <a:r>
              <a:rPr sz="1600" b="1" spc="-30" dirty="0">
                <a:solidFill>
                  <a:srgbClr val="1B746C"/>
                </a:solidFill>
                <a:latin typeface="Calibri"/>
                <a:cs typeface="Calibri"/>
              </a:rPr>
              <a:t>. </a:t>
            </a:r>
            <a:r>
              <a:rPr sz="1600" b="1" spc="-5" dirty="0">
                <a:solidFill>
                  <a:srgbClr val="1B746C"/>
                </a:solidFill>
                <a:latin typeface="Calibri"/>
                <a:cs typeface="Calibri"/>
              </a:rPr>
              <a:t>Identify </a:t>
            </a:r>
            <a:r>
              <a:rPr sz="1600" b="1" dirty="0">
                <a:solidFill>
                  <a:srgbClr val="1B746C"/>
                </a:solidFill>
                <a:latin typeface="Calibri"/>
                <a:cs typeface="Calibri"/>
              </a:rPr>
              <a:t>design  </a:t>
            </a:r>
            <a:r>
              <a:rPr sz="1600" b="1" spc="-15" dirty="0">
                <a:solidFill>
                  <a:srgbClr val="1B746C"/>
                </a:solidFill>
                <a:latin typeface="Calibri"/>
                <a:cs typeface="Calibri"/>
              </a:rPr>
              <a:t>strategies </a:t>
            </a:r>
            <a:r>
              <a:rPr sz="1600" b="1" dirty="0">
                <a:solidFill>
                  <a:srgbClr val="1B746C"/>
                </a:solidFill>
                <a:latin typeface="Calibri"/>
                <a:cs typeface="Calibri"/>
              </a:rPr>
              <a:t>and </a:t>
            </a:r>
            <a:r>
              <a:rPr sz="1600" b="1" spc="-5" dirty="0">
                <a:solidFill>
                  <a:srgbClr val="1B746C"/>
                </a:solidFill>
                <a:latin typeface="Calibri"/>
                <a:cs typeface="Calibri"/>
              </a:rPr>
              <a:t>tools </a:t>
            </a:r>
            <a:r>
              <a:rPr sz="1600" b="1" spc="-10" dirty="0">
                <a:solidFill>
                  <a:srgbClr val="1B746C"/>
                </a:solidFill>
                <a:latin typeface="Calibri"/>
                <a:cs typeface="Calibri"/>
              </a:rPr>
              <a:t>to </a:t>
            </a:r>
            <a:r>
              <a:rPr sz="1600" b="1" spc="-15" dirty="0">
                <a:solidFill>
                  <a:srgbClr val="1B746C"/>
                </a:solidFill>
                <a:latin typeface="Calibri"/>
                <a:cs typeface="Calibri"/>
              </a:rPr>
              <a:t>mitigate </a:t>
            </a:r>
            <a:r>
              <a:rPr sz="1600" b="1" dirty="0">
                <a:solidFill>
                  <a:srgbClr val="1B746C"/>
                </a:solidFill>
                <a:latin typeface="Calibri"/>
                <a:cs typeface="Calibri"/>
              </a:rPr>
              <a:t>impacts  on those</a:t>
            </a:r>
            <a:r>
              <a:rPr sz="1600" b="1" spc="-5" dirty="0">
                <a:solidFill>
                  <a:srgbClr val="1B746C"/>
                </a:solidFill>
                <a:latin typeface="Calibri"/>
                <a:cs typeface="Calibri"/>
              </a:rPr>
              <a:t> </a:t>
            </a:r>
            <a:r>
              <a:rPr sz="1600" b="1" spc="-10" dirty="0">
                <a:solidFill>
                  <a:srgbClr val="1B746C"/>
                </a:solidFill>
                <a:latin typeface="Calibri"/>
                <a:cs typeface="Calibri"/>
              </a:rPr>
              <a:t>resources.</a:t>
            </a:r>
            <a:endParaRPr sz="1600" dirty="0">
              <a:latin typeface="Calibri"/>
              <a:cs typeface="Calibri"/>
            </a:endParaRPr>
          </a:p>
          <a:p>
            <a:pPr>
              <a:lnSpc>
                <a:spcPct val="100000"/>
              </a:lnSpc>
              <a:spcBef>
                <a:spcPts val="15"/>
              </a:spcBef>
              <a:buClr>
                <a:srgbClr val="1B746C"/>
              </a:buClr>
              <a:buFont typeface="Calibri"/>
              <a:buChar char="•"/>
            </a:pPr>
            <a:endParaRPr sz="1550" dirty="0">
              <a:latin typeface="Times New Roman"/>
              <a:cs typeface="Times New Roman"/>
            </a:endParaRPr>
          </a:p>
          <a:p>
            <a:pPr marL="241300" marR="208279" indent="-228600">
              <a:lnSpc>
                <a:spcPct val="100000"/>
              </a:lnSpc>
              <a:buChar char="•"/>
              <a:tabLst>
                <a:tab pos="240665" algn="l"/>
                <a:tab pos="241300" algn="l"/>
              </a:tabLst>
            </a:pPr>
            <a:r>
              <a:rPr sz="1600" b="1" spc="-10" dirty="0">
                <a:solidFill>
                  <a:srgbClr val="1B746C"/>
                </a:solidFill>
                <a:latin typeface="Calibri"/>
                <a:cs typeface="Calibri"/>
              </a:rPr>
              <a:t>Continue to monitor</a:t>
            </a:r>
            <a:r>
              <a:rPr lang="en-US" sz="1600" b="1" spc="-10" dirty="0">
                <a:solidFill>
                  <a:srgbClr val="1B746C"/>
                </a:solidFill>
                <a:latin typeface="Calibri"/>
                <a:cs typeface="Calibri"/>
              </a:rPr>
              <a:t>/maintain</a:t>
            </a:r>
            <a:r>
              <a:rPr sz="1600" b="1" spc="-10" dirty="0">
                <a:solidFill>
                  <a:srgbClr val="1B746C"/>
                </a:solidFill>
                <a:latin typeface="Calibri"/>
                <a:cs typeface="Calibri"/>
              </a:rPr>
              <a:t> </a:t>
            </a:r>
            <a:r>
              <a:rPr sz="1600" b="1" dirty="0">
                <a:solidFill>
                  <a:srgbClr val="1B746C"/>
                </a:solidFill>
                <a:latin typeface="Calibri"/>
                <a:cs typeface="Calibri"/>
              </a:rPr>
              <a:t>older </a:t>
            </a:r>
            <a:r>
              <a:rPr sz="1600" b="1" spc="-5" dirty="0">
                <a:solidFill>
                  <a:srgbClr val="1B746C"/>
                </a:solidFill>
                <a:latin typeface="Calibri"/>
                <a:cs typeface="Calibri"/>
              </a:rPr>
              <a:t>subsurface  </a:t>
            </a:r>
            <a:r>
              <a:rPr sz="1600" b="1" spc="-10" dirty="0">
                <a:solidFill>
                  <a:srgbClr val="1B746C"/>
                </a:solidFill>
                <a:latin typeface="Calibri"/>
                <a:cs typeface="Calibri"/>
              </a:rPr>
              <a:t>sewage </a:t>
            </a:r>
            <a:r>
              <a:rPr sz="1600" b="1" dirty="0">
                <a:solidFill>
                  <a:srgbClr val="1B746C"/>
                </a:solidFill>
                <a:latin typeface="Calibri"/>
                <a:cs typeface="Calibri"/>
              </a:rPr>
              <a:t>disposal</a:t>
            </a:r>
            <a:r>
              <a:rPr sz="1600" b="1" spc="-5" dirty="0">
                <a:solidFill>
                  <a:srgbClr val="1B746C"/>
                </a:solidFill>
                <a:latin typeface="Calibri"/>
                <a:cs typeface="Calibri"/>
              </a:rPr>
              <a:t> </a:t>
            </a:r>
            <a:r>
              <a:rPr sz="1600" b="1" spc="-15" dirty="0">
                <a:solidFill>
                  <a:srgbClr val="1B746C"/>
                </a:solidFill>
                <a:latin typeface="Calibri"/>
                <a:cs typeface="Calibri"/>
              </a:rPr>
              <a:t>systems.</a:t>
            </a:r>
            <a:endParaRPr sz="1600" dirty="0">
              <a:latin typeface="Calibri"/>
              <a:cs typeface="Calibri"/>
            </a:endParaRPr>
          </a:p>
          <a:p>
            <a:pPr marL="12700" marR="5080">
              <a:lnSpc>
                <a:spcPct val="100000"/>
              </a:lnSpc>
              <a:tabLst>
                <a:tab pos="240665" algn="l"/>
                <a:tab pos="241300" algn="l"/>
              </a:tabLst>
            </a:pPr>
            <a:endParaRPr lang="en-US" sz="1600" b="1" spc="-10" dirty="0">
              <a:solidFill>
                <a:srgbClr val="1B746C"/>
              </a:solidFill>
              <a:latin typeface="Calibri"/>
              <a:cs typeface="Calibri"/>
            </a:endParaRPr>
          </a:p>
          <a:p>
            <a:pPr marL="241300" marR="5080" indent="-228600">
              <a:lnSpc>
                <a:spcPct val="100000"/>
              </a:lnSpc>
              <a:buChar char="•"/>
              <a:tabLst>
                <a:tab pos="240665" algn="l"/>
                <a:tab pos="241300" algn="l"/>
              </a:tabLst>
            </a:pPr>
            <a:r>
              <a:rPr lang="en-US" sz="1600" b="1" dirty="0">
                <a:solidFill>
                  <a:srgbClr val="1B746C"/>
                </a:solidFill>
                <a:cs typeface="Calibri"/>
              </a:rPr>
              <a:t>Work with local property owners, land trusts, and others to protect major points of physical and visual access to coastal waters, especially along public ways and in public parks.</a:t>
            </a:r>
            <a:endParaRPr sz="1600" b="1" dirty="0">
              <a:solidFill>
                <a:srgbClr val="1B746C"/>
              </a:solidFill>
              <a:latin typeface="Calibri"/>
              <a:cs typeface="Calibri"/>
            </a:endParaRPr>
          </a:p>
        </p:txBody>
      </p:sp>
      <p:sp>
        <p:nvSpPr>
          <p:cNvPr id="5" name="object 5"/>
          <p:cNvSpPr txBox="1"/>
          <p:nvPr/>
        </p:nvSpPr>
        <p:spPr>
          <a:xfrm>
            <a:off x="650875" y="1875751"/>
            <a:ext cx="8168640" cy="391160"/>
          </a:xfrm>
          <a:prstGeom prst="rect">
            <a:avLst/>
          </a:prstGeom>
        </p:spPr>
        <p:txBody>
          <a:bodyPr vert="horz" wrap="square" lIns="0" tIns="12700" rIns="0" bIns="0" rtlCol="0">
            <a:spAutoFit/>
          </a:bodyPr>
          <a:lstStyle/>
          <a:p>
            <a:pPr marL="12700">
              <a:lnSpc>
                <a:spcPct val="100000"/>
              </a:lnSpc>
              <a:spcBef>
                <a:spcPts val="100"/>
              </a:spcBef>
              <a:tabLst>
                <a:tab pos="5269865" algn="l"/>
              </a:tabLst>
            </a:pPr>
            <a:r>
              <a:rPr sz="2400" b="1" spc="-20" dirty="0">
                <a:solidFill>
                  <a:srgbClr val="E7B50B"/>
                </a:solidFill>
                <a:latin typeface="Segoe Print"/>
                <a:cs typeface="Segoe Print"/>
              </a:rPr>
              <a:t>GOALS	</a:t>
            </a:r>
            <a:r>
              <a:rPr sz="2400" b="1" spc="-10" dirty="0">
                <a:solidFill>
                  <a:srgbClr val="E7B50B"/>
                </a:solidFill>
                <a:latin typeface="Segoe Print"/>
                <a:cs typeface="Segoe Print"/>
              </a:rPr>
              <a:t>ACTIONS</a:t>
            </a:r>
            <a:endParaRPr sz="2400" dirty="0">
              <a:latin typeface="Segoe Print"/>
              <a:cs typeface="Segoe Prin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5217160" cy="756920"/>
          </a:xfrm>
          <a:prstGeom prst="rect">
            <a:avLst/>
          </a:prstGeom>
        </p:spPr>
        <p:txBody>
          <a:bodyPr vert="horz" wrap="square" lIns="0" tIns="12700" rIns="0" bIns="0" rtlCol="0">
            <a:spAutoFit/>
          </a:bodyPr>
          <a:lstStyle/>
          <a:p>
            <a:pPr marL="12700">
              <a:lnSpc>
                <a:spcPct val="100000"/>
              </a:lnSpc>
              <a:spcBef>
                <a:spcPts val="100"/>
              </a:spcBef>
            </a:pPr>
            <a:r>
              <a:rPr dirty="0"/>
              <a:t>PUBLIC</a:t>
            </a:r>
            <a:r>
              <a:rPr spc="-90" dirty="0"/>
              <a:t> </a:t>
            </a:r>
            <a:r>
              <a:rPr spc="-5" dirty="0"/>
              <a:t>FACILITIES</a:t>
            </a:r>
          </a:p>
        </p:txBody>
      </p:sp>
      <p:sp>
        <p:nvSpPr>
          <p:cNvPr id="3" name="object 3"/>
          <p:cNvSpPr txBox="1"/>
          <p:nvPr/>
        </p:nvSpPr>
        <p:spPr>
          <a:xfrm>
            <a:off x="673100" y="1269124"/>
            <a:ext cx="3097530" cy="3951723"/>
          </a:xfrm>
          <a:prstGeom prst="rect">
            <a:avLst/>
          </a:prstGeom>
        </p:spPr>
        <p:txBody>
          <a:bodyPr vert="horz" wrap="square" lIns="0" tIns="156845" rIns="0" bIns="0" rtlCol="0">
            <a:spAutoFit/>
          </a:bodyPr>
          <a:lstStyle/>
          <a:p>
            <a:pPr marL="12700">
              <a:lnSpc>
                <a:spcPct val="100000"/>
              </a:lnSpc>
              <a:spcBef>
                <a:spcPts val="1235"/>
              </a:spcBef>
            </a:pPr>
            <a:r>
              <a:rPr sz="2400" b="1" spc="-20" dirty="0">
                <a:solidFill>
                  <a:srgbClr val="E7B50B"/>
                </a:solidFill>
                <a:latin typeface="Segoe Print"/>
                <a:cs typeface="Segoe Print"/>
              </a:rPr>
              <a:t>GOALS</a:t>
            </a:r>
            <a:endParaRPr sz="1550" dirty="0">
              <a:latin typeface="Times New Roman"/>
              <a:cs typeface="Times New Roman"/>
            </a:endParaRPr>
          </a:p>
          <a:p>
            <a:pPr marL="241300" marR="106680" indent="-228600">
              <a:lnSpc>
                <a:spcPct val="100000"/>
              </a:lnSpc>
              <a:spcBef>
                <a:spcPts val="5"/>
              </a:spcBef>
              <a:buChar char="•"/>
              <a:tabLst>
                <a:tab pos="240665" algn="l"/>
                <a:tab pos="241300" algn="l"/>
              </a:tabLst>
            </a:pPr>
            <a:r>
              <a:rPr lang="en-US" sz="1600" b="1" spc="-10" dirty="0">
                <a:solidFill>
                  <a:srgbClr val="C9634C"/>
                </a:solidFill>
                <a:latin typeface="Calibri"/>
                <a:cs typeface="Calibri"/>
              </a:rPr>
              <a:t>S</a:t>
            </a:r>
            <a:r>
              <a:rPr sz="1600" b="1" dirty="0">
                <a:solidFill>
                  <a:srgbClr val="C9634C"/>
                </a:solidFill>
                <a:latin typeface="Calibri"/>
                <a:cs typeface="Calibri"/>
              </a:rPr>
              <a:t>upport </a:t>
            </a:r>
            <a:r>
              <a:rPr sz="1600" b="1" spc="-5" dirty="0">
                <a:solidFill>
                  <a:srgbClr val="C9634C"/>
                </a:solidFill>
                <a:latin typeface="Calibri"/>
                <a:cs typeface="Calibri"/>
              </a:rPr>
              <a:t>local</a:t>
            </a:r>
            <a:r>
              <a:rPr sz="1600" b="1" spc="-60" dirty="0">
                <a:solidFill>
                  <a:srgbClr val="C9634C"/>
                </a:solidFill>
                <a:latin typeface="Calibri"/>
                <a:cs typeface="Calibri"/>
              </a:rPr>
              <a:t> </a:t>
            </a:r>
            <a:r>
              <a:rPr sz="1600" b="1" dirty="0">
                <a:solidFill>
                  <a:srgbClr val="C9634C"/>
                </a:solidFill>
                <a:latin typeface="Calibri"/>
                <a:cs typeface="Calibri"/>
              </a:rPr>
              <a:t>health</a:t>
            </a:r>
            <a:r>
              <a:rPr sz="1600" b="1" spc="-10" dirty="0">
                <a:solidFill>
                  <a:srgbClr val="C9634C"/>
                </a:solidFill>
                <a:latin typeface="Calibri"/>
                <a:cs typeface="Calibri"/>
              </a:rPr>
              <a:t>care </a:t>
            </a:r>
            <a:r>
              <a:rPr sz="1600" b="1" spc="-5" dirty="0">
                <a:solidFill>
                  <a:srgbClr val="C9634C"/>
                </a:solidFill>
                <a:latin typeface="Calibri"/>
                <a:cs typeface="Calibri"/>
              </a:rPr>
              <a:t>services.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185420" indent="-228600">
              <a:lnSpc>
                <a:spcPct val="100000"/>
              </a:lnSpc>
              <a:buChar char="•"/>
              <a:tabLst>
                <a:tab pos="240665" algn="l"/>
                <a:tab pos="241300" algn="l"/>
              </a:tabLst>
            </a:pPr>
            <a:r>
              <a:rPr sz="1600" b="1" spc="-20" dirty="0">
                <a:solidFill>
                  <a:srgbClr val="C9634C"/>
                </a:solidFill>
                <a:latin typeface="Calibri"/>
                <a:cs typeface="Calibri"/>
              </a:rPr>
              <a:t>Offer </a:t>
            </a:r>
            <a:r>
              <a:rPr sz="1600" b="1" dirty="0">
                <a:solidFill>
                  <a:srgbClr val="C9634C"/>
                </a:solidFill>
                <a:latin typeface="Calibri"/>
                <a:cs typeface="Calibri"/>
              </a:rPr>
              <a:t>high-quality </a:t>
            </a:r>
            <a:r>
              <a:rPr sz="1600" b="1" spc="-10" dirty="0">
                <a:solidFill>
                  <a:srgbClr val="C9634C"/>
                </a:solidFill>
                <a:latin typeface="Calibri"/>
                <a:cs typeface="Calibri"/>
              </a:rPr>
              <a:t>education for  </a:t>
            </a:r>
            <a:r>
              <a:rPr lang="en-US" sz="1600" b="1" spc="-15" dirty="0">
                <a:solidFill>
                  <a:srgbClr val="C9634C"/>
                </a:solidFill>
                <a:latin typeface="Calibri"/>
                <a:cs typeface="Calibri"/>
              </a:rPr>
              <a:t>Hancock </a:t>
            </a:r>
            <a:r>
              <a:rPr sz="1600" b="1" spc="-5" dirty="0">
                <a:solidFill>
                  <a:srgbClr val="C9634C"/>
                </a:solidFill>
                <a:latin typeface="Calibri"/>
                <a:cs typeface="Calibri"/>
              </a:rPr>
              <a:t>students.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spcBef>
                <a:spcPts val="5"/>
              </a:spcBef>
              <a:buChar char="•"/>
              <a:tabLst>
                <a:tab pos="240665" algn="l"/>
                <a:tab pos="241300" algn="l"/>
              </a:tabLst>
            </a:pPr>
            <a:r>
              <a:rPr sz="1600" b="1" spc="-15" dirty="0">
                <a:solidFill>
                  <a:srgbClr val="C9634C"/>
                </a:solidFill>
                <a:latin typeface="Calibri"/>
                <a:cs typeface="Calibri"/>
              </a:rPr>
              <a:t>Efficiently </a:t>
            </a:r>
            <a:r>
              <a:rPr sz="1600" b="1" spc="-10" dirty="0">
                <a:solidFill>
                  <a:srgbClr val="C9634C"/>
                </a:solidFill>
                <a:latin typeface="Calibri"/>
                <a:cs typeface="Calibri"/>
              </a:rPr>
              <a:t>meet </a:t>
            </a:r>
            <a:r>
              <a:rPr sz="1600" b="1" dirty="0">
                <a:solidFill>
                  <a:srgbClr val="C9634C"/>
                </a:solidFill>
                <a:latin typeface="Calibri"/>
                <a:cs typeface="Calibri"/>
              </a:rPr>
              <a:t>public </a:t>
            </a:r>
            <a:r>
              <a:rPr sz="1600" b="1" spc="-5" dirty="0">
                <a:solidFill>
                  <a:srgbClr val="C9634C"/>
                </a:solidFill>
                <a:latin typeface="Calibri"/>
                <a:cs typeface="Calibri"/>
              </a:rPr>
              <a:t>facility </a:t>
            </a:r>
            <a:r>
              <a:rPr sz="1600" b="1" dirty="0">
                <a:solidFill>
                  <a:srgbClr val="C9634C"/>
                </a:solidFill>
                <a:latin typeface="Calibri"/>
                <a:cs typeface="Calibri"/>
              </a:rPr>
              <a:t>and  service</a:t>
            </a:r>
            <a:r>
              <a:rPr sz="1600" b="1" spc="-10" dirty="0">
                <a:solidFill>
                  <a:srgbClr val="C9634C"/>
                </a:solidFill>
                <a:latin typeface="Calibri"/>
                <a:cs typeface="Calibri"/>
              </a:rPr>
              <a:t> </a:t>
            </a:r>
            <a:r>
              <a:rPr sz="1600" b="1" dirty="0">
                <a:solidFill>
                  <a:srgbClr val="C9634C"/>
                </a:solidFill>
                <a:latin typeface="Calibri"/>
                <a:cs typeface="Calibri"/>
              </a:rPr>
              <a:t>needs.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13335" indent="-228600">
              <a:lnSpc>
                <a:spcPct val="100000"/>
              </a:lnSpc>
              <a:buChar char="•"/>
              <a:tabLst>
                <a:tab pos="240665" algn="l"/>
                <a:tab pos="241300" algn="l"/>
              </a:tabLst>
            </a:pPr>
            <a:r>
              <a:rPr sz="1600" b="1" spc="-15" dirty="0">
                <a:solidFill>
                  <a:srgbClr val="C9634C"/>
                </a:solidFill>
                <a:latin typeface="Calibri"/>
                <a:cs typeface="Calibri"/>
              </a:rPr>
              <a:t>Invest </a:t>
            </a:r>
            <a:r>
              <a:rPr sz="1600" b="1" dirty="0">
                <a:solidFill>
                  <a:srgbClr val="C9634C"/>
                </a:solidFill>
                <a:latin typeface="Calibri"/>
                <a:cs typeface="Calibri"/>
              </a:rPr>
              <a:t>in and </a:t>
            </a:r>
            <a:r>
              <a:rPr sz="1600" b="1" spc="-10" dirty="0">
                <a:solidFill>
                  <a:srgbClr val="C9634C"/>
                </a:solidFill>
                <a:latin typeface="Calibri"/>
                <a:cs typeface="Calibri"/>
              </a:rPr>
              <a:t>maintain </a:t>
            </a:r>
            <a:r>
              <a:rPr sz="1600" b="1" dirty="0">
                <a:solidFill>
                  <a:srgbClr val="C9634C"/>
                </a:solidFill>
                <a:latin typeface="Calibri"/>
                <a:cs typeface="Calibri"/>
              </a:rPr>
              <a:t>public  </a:t>
            </a:r>
            <a:r>
              <a:rPr sz="1600" b="1" spc="-5" dirty="0">
                <a:solidFill>
                  <a:srgbClr val="C9634C"/>
                </a:solidFill>
                <a:latin typeface="Calibri"/>
                <a:cs typeface="Calibri"/>
              </a:rPr>
              <a:t>facilities </a:t>
            </a:r>
            <a:r>
              <a:rPr sz="1600" b="1" dirty="0">
                <a:solidFill>
                  <a:srgbClr val="C9634C"/>
                </a:solidFill>
                <a:latin typeface="Calibri"/>
                <a:cs typeface="Calibri"/>
              </a:rPr>
              <a:t>and </a:t>
            </a:r>
            <a:r>
              <a:rPr sz="1600" b="1" spc="-5" dirty="0">
                <a:solidFill>
                  <a:srgbClr val="C9634C"/>
                </a:solidFill>
                <a:latin typeface="Calibri"/>
                <a:cs typeface="Calibri"/>
              </a:rPr>
              <a:t>services that  </a:t>
            </a:r>
            <a:r>
              <a:rPr sz="1600" b="1" spc="-10" dirty="0">
                <a:solidFill>
                  <a:srgbClr val="C9634C"/>
                </a:solidFill>
                <a:latin typeface="Calibri"/>
                <a:cs typeface="Calibri"/>
              </a:rPr>
              <a:t>promote </a:t>
            </a:r>
            <a:r>
              <a:rPr sz="1600" b="1" dirty="0">
                <a:solidFill>
                  <a:srgbClr val="C9634C"/>
                </a:solidFill>
                <a:latin typeface="Calibri"/>
                <a:cs typeface="Calibri"/>
              </a:rPr>
              <a:t>and support </a:t>
            </a:r>
            <a:r>
              <a:rPr sz="1600" b="1" spc="-10" dirty="0">
                <a:solidFill>
                  <a:srgbClr val="C9634C"/>
                </a:solidFill>
                <a:latin typeface="Calibri"/>
                <a:cs typeface="Calibri"/>
              </a:rPr>
              <a:t>growth </a:t>
            </a:r>
            <a:r>
              <a:rPr sz="1600" b="1" dirty="0">
                <a:solidFill>
                  <a:srgbClr val="C9634C"/>
                </a:solidFill>
                <a:latin typeface="Calibri"/>
                <a:cs typeface="Calibri"/>
              </a:rPr>
              <a:t>and  </a:t>
            </a:r>
            <a:r>
              <a:rPr sz="1600" b="1" spc="-10" dirty="0">
                <a:solidFill>
                  <a:srgbClr val="C9634C"/>
                </a:solidFill>
                <a:latin typeface="Calibri"/>
                <a:cs typeface="Calibri"/>
              </a:rPr>
              <a:t>development </a:t>
            </a:r>
            <a:r>
              <a:rPr sz="1600" b="1" dirty="0">
                <a:solidFill>
                  <a:srgbClr val="C9634C"/>
                </a:solidFill>
                <a:latin typeface="Calibri"/>
                <a:cs typeface="Calibri"/>
              </a:rPr>
              <a:t>in </a:t>
            </a:r>
            <a:r>
              <a:rPr sz="1600" b="1" spc="-10" dirty="0">
                <a:solidFill>
                  <a:srgbClr val="C9634C"/>
                </a:solidFill>
                <a:latin typeface="Calibri"/>
                <a:cs typeface="Calibri"/>
              </a:rPr>
              <a:t>identified </a:t>
            </a:r>
            <a:r>
              <a:rPr sz="1600" b="1" spc="-5" dirty="0">
                <a:solidFill>
                  <a:srgbClr val="C9634C"/>
                </a:solidFill>
                <a:latin typeface="Calibri"/>
                <a:cs typeface="Calibri"/>
              </a:rPr>
              <a:t>growth  </a:t>
            </a:r>
            <a:r>
              <a:rPr sz="1600" b="1" spc="-10" dirty="0">
                <a:solidFill>
                  <a:srgbClr val="C9634C"/>
                </a:solidFill>
                <a:latin typeface="Calibri"/>
                <a:cs typeface="Calibri"/>
              </a:rPr>
              <a:t>areas.</a:t>
            </a:r>
            <a:endParaRPr sz="1600" dirty="0">
              <a:latin typeface="Calibri"/>
              <a:cs typeface="Calibri"/>
            </a:endParaRPr>
          </a:p>
        </p:txBody>
      </p:sp>
      <p:sp>
        <p:nvSpPr>
          <p:cNvPr id="4" name="object 4"/>
          <p:cNvSpPr txBox="1"/>
          <p:nvPr/>
        </p:nvSpPr>
        <p:spPr>
          <a:xfrm>
            <a:off x="5900651" y="1155283"/>
            <a:ext cx="3107055" cy="6039474"/>
          </a:xfrm>
          <a:prstGeom prst="rect">
            <a:avLst/>
          </a:prstGeom>
        </p:spPr>
        <p:txBody>
          <a:bodyPr vert="horz" wrap="square" lIns="0" tIns="156845" rIns="0" bIns="0" rtlCol="0">
            <a:spAutoFit/>
          </a:bodyPr>
          <a:lstStyle/>
          <a:p>
            <a:pPr marL="12700">
              <a:lnSpc>
                <a:spcPct val="100000"/>
              </a:lnSpc>
              <a:spcBef>
                <a:spcPts val="1235"/>
              </a:spcBef>
            </a:pPr>
            <a:r>
              <a:rPr sz="2400" b="1" spc="-10" dirty="0">
                <a:solidFill>
                  <a:srgbClr val="E7B50B"/>
                </a:solidFill>
                <a:latin typeface="Segoe Print"/>
                <a:cs typeface="Segoe Print"/>
              </a:rPr>
              <a:t>ACTIONS</a:t>
            </a:r>
            <a:endParaRPr sz="2400" dirty="0">
              <a:latin typeface="Segoe Print"/>
              <a:cs typeface="Segoe Print"/>
            </a:endParaRPr>
          </a:p>
          <a:p>
            <a:pPr marL="241300" marR="781685" indent="-228600">
              <a:lnSpc>
                <a:spcPct val="100000"/>
              </a:lnSpc>
              <a:spcBef>
                <a:spcPts val="760"/>
              </a:spcBef>
              <a:buChar char="•"/>
              <a:tabLst>
                <a:tab pos="240665" algn="l"/>
                <a:tab pos="241300" algn="l"/>
              </a:tabLst>
            </a:pPr>
            <a:r>
              <a:rPr lang="en-US" sz="1600" b="1" spc="-5" dirty="0">
                <a:solidFill>
                  <a:srgbClr val="1B746C"/>
                </a:solidFill>
                <a:latin typeface="Calibri"/>
                <a:cs typeface="Calibri"/>
              </a:rPr>
              <a:t>Renovate and improve </a:t>
            </a:r>
            <a:r>
              <a:rPr sz="1600" b="1" dirty="0">
                <a:solidFill>
                  <a:srgbClr val="1B746C"/>
                </a:solidFill>
                <a:latin typeface="Calibri"/>
                <a:cs typeface="Calibri"/>
              </a:rPr>
              <a:t>the </a:t>
            </a:r>
            <a:r>
              <a:rPr lang="en-US" sz="1600" b="1" spc="-5" dirty="0">
                <a:solidFill>
                  <a:srgbClr val="1B746C"/>
                </a:solidFill>
                <a:latin typeface="Calibri"/>
                <a:cs typeface="Calibri"/>
              </a:rPr>
              <a:t>Town Office</a:t>
            </a:r>
            <a:r>
              <a:rPr sz="1600" b="1" dirty="0">
                <a:solidFill>
                  <a:srgbClr val="1B746C"/>
                </a:solidFill>
                <a:latin typeface="Calibri"/>
                <a:cs typeface="Calibri"/>
              </a:rPr>
              <a:t>.</a:t>
            </a:r>
            <a:endParaRPr sz="1600" dirty="0">
              <a:latin typeface="Calibri"/>
              <a:cs typeface="Calibri"/>
            </a:endParaRPr>
          </a:p>
          <a:p>
            <a:pPr>
              <a:lnSpc>
                <a:spcPct val="100000"/>
              </a:lnSpc>
              <a:spcBef>
                <a:spcPts val="15"/>
              </a:spcBef>
              <a:buClr>
                <a:srgbClr val="1B746C"/>
              </a:buClr>
              <a:buFont typeface="Calibri"/>
              <a:buChar char="•"/>
            </a:pPr>
            <a:endParaRPr sz="1550" dirty="0">
              <a:latin typeface="Times New Roman"/>
              <a:cs typeface="Times New Roman"/>
            </a:endParaRPr>
          </a:p>
          <a:p>
            <a:pPr marL="241300" marR="5080" indent="-228600">
              <a:lnSpc>
                <a:spcPct val="100000"/>
              </a:lnSpc>
              <a:spcBef>
                <a:spcPts val="5"/>
              </a:spcBef>
              <a:buChar char="•"/>
              <a:tabLst>
                <a:tab pos="240665" algn="l"/>
                <a:tab pos="241300" algn="l"/>
              </a:tabLst>
            </a:pPr>
            <a:r>
              <a:rPr sz="1600" b="1" spc="-5" dirty="0">
                <a:solidFill>
                  <a:srgbClr val="1B746C"/>
                </a:solidFill>
                <a:latin typeface="Calibri"/>
                <a:cs typeface="Calibri"/>
              </a:rPr>
              <a:t>Ensure long-term </a:t>
            </a:r>
            <a:r>
              <a:rPr sz="1600" b="1" spc="-10" dirty="0">
                <a:solidFill>
                  <a:srgbClr val="1B746C"/>
                </a:solidFill>
                <a:latin typeface="Calibri"/>
                <a:cs typeface="Calibri"/>
              </a:rPr>
              <a:t>education</a:t>
            </a:r>
            <a:r>
              <a:rPr lang="en-US" sz="1600" b="1" spc="-10" dirty="0">
                <a:solidFill>
                  <a:srgbClr val="1B746C"/>
                </a:solidFill>
                <a:latin typeface="Calibri"/>
                <a:cs typeface="Calibri"/>
              </a:rPr>
              <a:t>al stability</a:t>
            </a:r>
            <a:r>
              <a:rPr sz="1600" b="1" spc="-5" dirty="0">
                <a:solidFill>
                  <a:srgbClr val="1B746C"/>
                </a:solidFill>
                <a:latin typeface="Calibri"/>
                <a:cs typeface="Calibri"/>
              </a:rPr>
              <a:t> </a:t>
            </a:r>
            <a:r>
              <a:rPr lang="en-US" sz="1600" b="1" spc="-10" dirty="0">
                <a:solidFill>
                  <a:srgbClr val="1B746C"/>
                </a:solidFill>
                <a:latin typeface="Calibri"/>
                <a:cs typeface="Calibri"/>
              </a:rPr>
              <a:t>and </a:t>
            </a:r>
            <a:r>
              <a:rPr lang="en-US" sz="1600" b="1" spc="-5" dirty="0">
                <a:solidFill>
                  <a:srgbClr val="1B746C"/>
                </a:solidFill>
                <a:latin typeface="Calibri"/>
                <a:cs typeface="Calibri"/>
              </a:rPr>
              <a:t>continue to communicate with the state for funding of a new grammar school.</a:t>
            </a:r>
          </a:p>
          <a:p>
            <a:pPr marL="241300" marR="5080" indent="-228600">
              <a:lnSpc>
                <a:spcPct val="100000"/>
              </a:lnSpc>
              <a:spcBef>
                <a:spcPts val="5"/>
              </a:spcBef>
              <a:buChar char="•"/>
              <a:tabLst>
                <a:tab pos="240665" algn="l"/>
                <a:tab pos="241300" algn="l"/>
              </a:tabLst>
            </a:pPr>
            <a:endParaRPr lang="en-US" sz="1600" b="1" spc="-5" dirty="0">
              <a:solidFill>
                <a:srgbClr val="1B746C"/>
              </a:solidFill>
              <a:latin typeface="Calibri"/>
              <a:cs typeface="Calibri"/>
            </a:endParaRPr>
          </a:p>
          <a:p>
            <a:pPr marL="241300" marR="5080" indent="-228600">
              <a:lnSpc>
                <a:spcPct val="100000"/>
              </a:lnSpc>
              <a:spcBef>
                <a:spcPts val="5"/>
              </a:spcBef>
              <a:buChar char="•"/>
              <a:tabLst>
                <a:tab pos="240665" algn="l"/>
                <a:tab pos="241300" algn="l"/>
              </a:tabLst>
            </a:pPr>
            <a:r>
              <a:rPr lang="en-US" sz="1600" b="1" dirty="0">
                <a:solidFill>
                  <a:srgbClr val="1B746C"/>
                </a:solidFill>
                <a:latin typeface="Calibri"/>
                <a:cs typeface="Calibri"/>
              </a:rPr>
              <a:t>Work with communication providers to assure that the town residents, businesses, and guests have affordable and reliable access to high-speed internet.</a:t>
            </a:r>
          </a:p>
          <a:p>
            <a:pPr marL="241300" marR="5080" indent="-228600">
              <a:lnSpc>
                <a:spcPct val="100000"/>
              </a:lnSpc>
              <a:spcBef>
                <a:spcPts val="5"/>
              </a:spcBef>
              <a:buChar char="•"/>
              <a:tabLst>
                <a:tab pos="240665" algn="l"/>
                <a:tab pos="241300" algn="l"/>
              </a:tabLst>
            </a:pPr>
            <a:endParaRPr lang="en-US" sz="1600" b="1" dirty="0">
              <a:solidFill>
                <a:srgbClr val="1B746C"/>
              </a:solidFill>
              <a:latin typeface="Calibri"/>
              <a:cs typeface="Calibri"/>
            </a:endParaRPr>
          </a:p>
          <a:p>
            <a:pPr marL="241300" marR="5080" indent="-228600">
              <a:lnSpc>
                <a:spcPct val="100000"/>
              </a:lnSpc>
              <a:spcBef>
                <a:spcPts val="5"/>
              </a:spcBef>
              <a:buChar char="•"/>
              <a:tabLst>
                <a:tab pos="240665" algn="l"/>
                <a:tab pos="241300" algn="l"/>
              </a:tabLst>
            </a:pPr>
            <a:r>
              <a:rPr lang="en-US" sz="1600" b="1" dirty="0">
                <a:solidFill>
                  <a:srgbClr val="1B746C"/>
                </a:solidFill>
                <a:latin typeface="Calibri"/>
                <a:cs typeface="Calibri"/>
              </a:rPr>
              <a:t>Identify any capital improvements needed to maintain or upgrade public services to accommodate the community’s anticipated population change and changing demographics. </a:t>
            </a:r>
            <a:endParaRPr sz="1600" b="1" dirty="0">
              <a:solidFill>
                <a:srgbClr val="1B746C"/>
              </a:solidFill>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8744585" cy="756920"/>
          </a:xfrm>
          <a:prstGeom prst="rect">
            <a:avLst/>
          </a:prstGeom>
        </p:spPr>
        <p:txBody>
          <a:bodyPr vert="horz" wrap="square" lIns="0" tIns="12700" rIns="0" bIns="0" rtlCol="0">
            <a:spAutoFit/>
          </a:bodyPr>
          <a:lstStyle/>
          <a:p>
            <a:pPr marL="12700">
              <a:lnSpc>
                <a:spcPct val="100000"/>
              </a:lnSpc>
              <a:spcBef>
                <a:spcPts val="100"/>
              </a:spcBef>
            </a:pPr>
            <a:r>
              <a:rPr dirty="0"/>
              <a:t>TRANSPORTATION</a:t>
            </a:r>
          </a:p>
        </p:txBody>
      </p:sp>
      <p:sp>
        <p:nvSpPr>
          <p:cNvPr id="3" name="object 3"/>
          <p:cNvSpPr txBox="1"/>
          <p:nvPr/>
        </p:nvSpPr>
        <p:spPr>
          <a:xfrm>
            <a:off x="629739" y="2377945"/>
            <a:ext cx="3891279" cy="4175502"/>
          </a:xfrm>
          <a:prstGeom prst="rect">
            <a:avLst/>
          </a:prstGeom>
        </p:spPr>
        <p:txBody>
          <a:bodyPr vert="horz" wrap="square" lIns="0" tIns="12700" rIns="0" bIns="0" rtlCol="0">
            <a:spAutoFit/>
          </a:bodyPr>
          <a:lstStyle/>
          <a:p>
            <a:pPr>
              <a:lnSpc>
                <a:spcPct val="100000"/>
              </a:lnSpc>
              <a:spcBef>
                <a:spcPts val="15"/>
              </a:spcBef>
            </a:pPr>
            <a:endParaRPr sz="1550" dirty="0">
              <a:latin typeface="Times New Roman"/>
              <a:cs typeface="Times New Roman"/>
            </a:endParaRPr>
          </a:p>
          <a:p>
            <a:pPr marL="241300" marR="348615" indent="-228600">
              <a:lnSpc>
                <a:spcPct val="100000"/>
              </a:lnSpc>
              <a:buChar char="•"/>
              <a:tabLst>
                <a:tab pos="240665" algn="l"/>
                <a:tab pos="241300" algn="l"/>
              </a:tabLst>
            </a:pPr>
            <a:r>
              <a:rPr sz="1600" b="1" spc="-5" dirty="0">
                <a:solidFill>
                  <a:srgbClr val="C9634C"/>
                </a:solidFill>
                <a:latin typeface="Calibri"/>
                <a:cs typeface="Calibri"/>
              </a:rPr>
              <a:t>Close communication </a:t>
            </a:r>
            <a:r>
              <a:rPr sz="1600" b="1" dirty="0">
                <a:solidFill>
                  <a:srgbClr val="C9634C"/>
                </a:solidFill>
                <a:latin typeface="Calibri"/>
                <a:cs typeface="Calibri"/>
              </a:rPr>
              <a:t>and </a:t>
            </a:r>
            <a:r>
              <a:rPr sz="1600" b="1" spc="-10" dirty="0">
                <a:solidFill>
                  <a:srgbClr val="C9634C"/>
                </a:solidFill>
                <a:latin typeface="Calibri"/>
                <a:cs typeface="Calibri"/>
              </a:rPr>
              <a:t>coordination  </a:t>
            </a:r>
            <a:r>
              <a:rPr sz="1600" b="1" spc="-5" dirty="0">
                <a:solidFill>
                  <a:srgbClr val="C9634C"/>
                </a:solidFill>
                <a:latin typeface="Calibri"/>
                <a:cs typeface="Calibri"/>
              </a:rPr>
              <a:t>with </a:t>
            </a:r>
            <a:r>
              <a:rPr sz="1600" b="1" spc="-25" dirty="0">
                <a:solidFill>
                  <a:srgbClr val="C9634C"/>
                </a:solidFill>
                <a:latin typeface="Calibri"/>
                <a:cs typeface="Calibri"/>
              </a:rPr>
              <a:t>MaineDOT, </a:t>
            </a:r>
            <a:r>
              <a:rPr sz="1600" b="1" spc="-5" dirty="0">
                <a:solidFill>
                  <a:srgbClr val="C9634C"/>
                </a:solidFill>
                <a:latin typeface="Calibri"/>
                <a:cs typeface="Calibri"/>
              </a:rPr>
              <a:t>local, </a:t>
            </a:r>
            <a:r>
              <a:rPr sz="1600" b="1" dirty="0">
                <a:solidFill>
                  <a:srgbClr val="C9634C"/>
                </a:solidFill>
                <a:latin typeface="Calibri"/>
                <a:cs typeface="Calibri"/>
              </a:rPr>
              <a:t>and </a:t>
            </a:r>
            <a:r>
              <a:rPr sz="1600" b="1" spc="-10" dirty="0">
                <a:solidFill>
                  <a:srgbClr val="C9634C"/>
                </a:solidFill>
                <a:latin typeface="Calibri"/>
                <a:cs typeface="Calibri"/>
              </a:rPr>
              <a:t>regional  </a:t>
            </a:r>
            <a:r>
              <a:rPr sz="1600" b="1" spc="-5" dirty="0">
                <a:solidFill>
                  <a:srgbClr val="C9634C"/>
                </a:solidFill>
                <a:latin typeface="Calibri"/>
                <a:cs typeface="Calibri"/>
              </a:rPr>
              <a:t>partners.</a:t>
            </a:r>
            <a:endParaRPr sz="1600" dirty="0">
              <a:latin typeface="Calibri"/>
              <a:cs typeface="Calibri"/>
            </a:endParaRPr>
          </a:p>
          <a:p>
            <a:pPr>
              <a:lnSpc>
                <a:spcPct val="100000"/>
              </a:lnSpc>
              <a:spcBef>
                <a:spcPts val="20"/>
              </a:spcBef>
              <a:buClr>
                <a:srgbClr val="C9634C"/>
              </a:buClr>
              <a:buFont typeface="Calibri"/>
              <a:buChar char="•"/>
            </a:pPr>
            <a:endParaRPr sz="1550" dirty="0">
              <a:latin typeface="Times New Roman"/>
              <a:cs typeface="Times New Roman"/>
            </a:endParaRPr>
          </a:p>
          <a:p>
            <a:pPr marL="241300" marR="225425" indent="-228600" algn="just">
              <a:lnSpc>
                <a:spcPct val="100000"/>
              </a:lnSpc>
              <a:buChar char="•"/>
              <a:tabLst>
                <a:tab pos="241300" algn="l"/>
              </a:tabLst>
            </a:pPr>
            <a:r>
              <a:rPr sz="1600" b="1" spc="-10" dirty="0">
                <a:solidFill>
                  <a:srgbClr val="C9634C"/>
                </a:solidFill>
                <a:latin typeface="Calibri"/>
                <a:cs typeface="Calibri"/>
              </a:rPr>
              <a:t>Collaborative </a:t>
            </a:r>
            <a:r>
              <a:rPr sz="1600" b="1" spc="-5" dirty="0">
                <a:solidFill>
                  <a:srgbClr val="C9634C"/>
                </a:solidFill>
                <a:latin typeface="Calibri"/>
                <a:cs typeface="Calibri"/>
              </a:rPr>
              <a:t>partnerships that </a:t>
            </a:r>
            <a:r>
              <a:rPr sz="1600" b="1" spc="-10" dirty="0">
                <a:solidFill>
                  <a:srgbClr val="C9634C"/>
                </a:solidFill>
                <a:latin typeface="Calibri"/>
                <a:cs typeface="Calibri"/>
              </a:rPr>
              <a:t>continue  </a:t>
            </a:r>
            <a:r>
              <a:rPr sz="1600" b="1" dirty="0">
                <a:solidFill>
                  <a:srgbClr val="C9634C"/>
                </a:solidFill>
                <a:latin typeface="Calibri"/>
                <a:cs typeface="Calibri"/>
              </a:rPr>
              <a:t>and </a:t>
            </a:r>
            <a:r>
              <a:rPr sz="1600" b="1" spc="-5" dirty="0">
                <a:solidFill>
                  <a:srgbClr val="C9634C"/>
                </a:solidFill>
                <a:latin typeface="Calibri"/>
                <a:cs typeface="Calibri"/>
              </a:rPr>
              <a:t>increase </a:t>
            </a:r>
            <a:r>
              <a:rPr sz="1600" b="1" spc="-10" dirty="0">
                <a:solidFill>
                  <a:srgbClr val="C9634C"/>
                </a:solidFill>
                <a:latin typeface="Calibri"/>
                <a:cs typeface="Calibri"/>
              </a:rPr>
              <a:t>multi-modal transportation  options </a:t>
            </a:r>
            <a:r>
              <a:rPr sz="1600" b="1" spc="-5" dirty="0">
                <a:solidFill>
                  <a:srgbClr val="C9634C"/>
                </a:solidFill>
                <a:latin typeface="Calibri"/>
                <a:cs typeface="Calibri"/>
              </a:rPr>
              <a:t>that </a:t>
            </a:r>
            <a:r>
              <a:rPr sz="1600" b="1" spc="-10" dirty="0">
                <a:solidFill>
                  <a:srgbClr val="C9634C"/>
                </a:solidFill>
                <a:latin typeface="Calibri"/>
                <a:cs typeface="Calibri"/>
              </a:rPr>
              <a:t>are </a:t>
            </a:r>
            <a:r>
              <a:rPr sz="1600" b="1" dirty="0">
                <a:solidFill>
                  <a:srgbClr val="C9634C"/>
                </a:solidFill>
                <a:latin typeface="Calibri"/>
                <a:cs typeface="Calibri"/>
              </a:rPr>
              <a:t>accessible </a:t>
            </a:r>
            <a:r>
              <a:rPr sz="1600" b="1" spc="-10" dirty="0">
                <a:solidFill>
                  <a:srgbClr val="C9634C"/>
                </a:solidFill>
                <a:latin typeface="Calibri"/>
                <a:cs typeface="Calibri"/>
              </a:rPr>
              <a:t>for </a:t>
            </a:r>
            <a:r>
              <a:rPr sz="1600" b="1" dirty="0">
                <a:solidFill>
                  <a:srgbClr val="C9634C"/>
                </a:solidFill>
                <a:latin typeface="Calibri"/>
                <a:cs typeface="Calibri"/>
              </a:rPr>
              <a:t>all</a:t>
            </a:r>
            <a:r>
              <a:rPr sz="1600" b="1" spc="-10" dirty="0">
                <a:solidFill>
                  <a:srgbClr val="C9634C"/>
                </a:solidFill>
                <a:latin typeface="Calibri"/>
                <a:cs typeface="Calibri"/>
              </a:rPr>
              <a:t> </a:t>
            </a:r>
            <a:r>
              <a:rPr sz="1600" b="1" spc="-5" dirty="0">
                <a:solidFill>
                  <a:srgbClr val="C9634C"/>
                </a:solidFill>
                <a:latin typeface="Calibri"/>
                <a:cs typeface="Calibri"/>
              </a:rPr>
              <a:t>users.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136525" indent="-228600">
              <a:lnSpc>
                <a:spcPct val="100000"/>
              </a:lnSpc>
              <a:buChar char="•"/>
              <a:tabLst>
                <a:tab pos="240665" algn="l"/>
                <a:tab pos="241300" algn="l"/>
              </a:tabLst>
            </a:pPr>
            <a:r>
              <a:rPr sz="1600" b="1" dirty="0">
                <a:solidFill>
                  <a:srgbClr val="C9634C"/>
                </a:solidFill>
                <a:latin typeface="Calibri"/>
                <a:cs typeface="Calibri"/>
              </a:rPr>
              <a:t>A </a:t>
            </a:r>
            <a:r>
              <a:rPr sz="1600" b="1" spc="-10" dirty="0">
                <a:solidFill>
                  <a:srgbClr val="C9634C"/>
                </a:solidFill>
                <a:latin typeface="Calibri"/>
                <a:cs typeface="Calibri"/>
              </a:rPr>
              <a:t>well-maintained, safely interconnected,  </a:t>
            </a:r>
            <a:r>
              <a:rPr sz="1600" b="1" dirty="0">
                <a:solidFill>
                  <a:srgbClr val="C9634C"/>
                </a:solidFill>
                <a:latin typeface="Calibri"/>
                <a:cs typeface="Calibri"/>
              </a:rPr>
              <a:t>and </a:t>
            </a:r>
            <a:r>
              <a:rPr sz="1600" b="1" spc="-10" dirty="0">
                <a:solidFill>
                  <a:srgbClr val="C9634C"/>
                </a:solidFill>
                <a:latin typeface="Calibri"/>
                <a:cs typeface="Calibri"/>
              </a:rPr>
              <a:t>growing trail</a:t>
            </a:r>
            <a:r>
              <a:rPr sz="1600" b="1" spc="-5" dirty="0">
                <a:solidFill>
                  <a:srgbClr val="C9634C"/>
                </a:solidFill>
                <a:latin typeface="Calibri"/>
                <a:cs typeface="Calibri"/>
              </a:rPr>
              <a:t> network.</a:t>
            </a:r>
            <a:endParaRPr lang="en-US" sz="1600" b="1" spc="-5" dirty="0">
              <a:solidFill>
                <a:srgbClr val="C9634C"/>
              </a:solidFill>
              <a:latin typeface="Calibri"/>
              <a:cs typeface="Calibri"/>
            </a:endParaRPr>
          </a:p>
          <a:p>
            <a:pPr marL="241300" marR="136525" indent="-228600">
              <a:lnSpc>
                <a:spcPct val="100000"/>
              </a:lnSpc>
              <a:buChar char="•"/>
              <a:tabLst>
                <a:tab pos="240665" algn="l"/>
                <a:tab pos="241300" algn="l"/>
              </a:tabLst>
            </a:pPr>
            <a:endParaRPr lang="en-US" sz="1600" b="1" spc="-5" dirty="0">
              <a:solidFill>
                <a:srgbClr val="C9634C"/>
              </a:solidFill>
              <a:latin typeface="Calibri"/>
              <a:cs typeface="Calibri"/>
            </a:endParaRPr>
          </a:p>
          <a:p>
            <a:pPr marL="241300" marR="136525" indent="-228600">
              <a:lnSpc>
                <a:spcPct val="100000"/>
              </a:lnSpc>
              <a:buChar char="•"/>
              <a:tabLst>
                <a:tab pos="240665" algn="l"/>
                <a:tab pos="241300" algn="l"/>
              </a:tabLst>
            </a:pPr>
            <a:r>
              <a:rPr lang="en-US" sz="1600" b="1" dirty="0">
                <a:solidFill>
                  <a:srgbClr val="C9634C"/>
                </a:solidFill>
                <a:latin typeface="Calibri"/>
                <a:cs typeface="Calibri"/>
              </a:rPr>
              <a:t>Motorized and non-motorized transportation infrastructure that meets the diverse transportation needs of residents (including children, the elderly and disabled) and through-travelers.</a:t>
            </a:r>
            <a:endParaRPr sz="1600" b="1" dirty="0">
              <a:solidFill>
                <a:srgbClr val="C9634C"/>
              </a:solidFill>
              <a:latin typeface="Calibri"/>
              <a:cs typeface="Calibri"/>
            </a:endParaRPr>
          </a:p>
        </p:txBody>
      </p:sp>
      <p:sp>
        <p:nvSpPr>
          <p:cNvPr id="4" name="object 4"/>
          <p:cNvSpPr txBox="1"/>
          <p:nvPr/>
        </p:nvSpPr>
        <p:spPr>
          <a:xfrm>
            <a:off x="673100" y="1875751"/>
            <a:ext cx="5384800" cy="513080"/>
          </a:xfrm>
          <a:prstGeom prst="rect">
            <a:avLst/>
          </a:prstGeom>
        </p:spPr>
        <p:txBody>
          <a:bodyPr vert="horz" wrap="square" lIns="0" tIns="12700" rIns="0" bIns="0" rtlCol="0">
            <a:spAutoFit/>
          </a:bodyPr>
          <a:lstStyle/>
          <a:p>
            <a:pPr marL="241300" indent="-228600">
              <a:lnSpc>
                <a:spcPct val="100000"/>
              </a:lnSpc>
              <a:spcBef>
                <a:spcPts val="100"/>
              </a:spcBef>
              <a:buChar char="•"/>
              <a:tabLst>
                <a:tab pos="240665" algn="l"/>
                <a:tab pos="241300" algn="l"/>
                <a:tab pos="5269865" algn="l"/>
              </a:tabLst>
            </a:pPr>
            <a:r>
              <a:rPr sz="1600" b="1" dirty="0">
                <a:solidFill>
                  <a:srgbClr val="C9634C"/>
                </a:solidFill>
                <a:latin typeface="Calibri"/>
                <a:cs typeface="Calibri"/>
              </a:rPr>
              <a:t>A s</a:t>
            </a:r>
            <a:r>
              <a:rPr sz="1600" b="1" spc="-10" dirty="0">
                <a:solidFill>
                  <a:srgbClr val="C9634C"/>
                </a:solidFill>
                <a:latin typeface="Calibri"/>
                <a:cs typeface="Calibri"/>
              </a:rPr>
              <a:t>a</a:t>
            </a:r>
            <a:r>
              <a:rPr sz="1600" b="1" spc="-30" dirty="0">
                <a:solidFill>
                  <a:srgbClr val="C9634C"/>
                </a:solidFill>
                <a:latin typeface="Calibri"/>
                <a:cs typeface="Calibri"/>
              </a:rPr>
              <a:t>f</a:t>
            </a:r>
            <a:r>
              <a:rPr sz="1600" b="1" dirty="0">
                <a:solidFill>
                  <a:srgbClr val="C9634C"/>
                </a:solidFill>
                <a:latin typeface="Calibri"/>
                <a:cs typeface="Calibri"/>
              </a:rPr>
              <a:t>e</a:t>
            </a:r>
            <a:r>
              <a:rPr sz="1600" b="1" spc="-5" dirty="0">
                <a:solidFill>
                  <a:srgbClr val="C9634C"/>
                </a:solidFill>
                <a:latin typeface="Calibri"/>
                <a:cs typeface="Calibri"/>
              </a:rPr>
              <a:t> </a:t>
            </a:r>
            <a:r>
              <a:rPr sz="1600" b="1" dirty="0">
                <a:solidFill>
                  <a:srgbClr val="C9634C"/>
                </a:solidFill>
                <a:latin typeface="Calibri"/>
                <a:cs typeface="Calibri"/>
              </a:rPr>
              <a:t>and </a:t>
            </a:r>
            <a:r>
              <a:rPr sz="1600" b="1" spc="-15" dirty="0">
                <a:solidFill>
                  <a:srgbClr val="C9634C"/>
                </a:solidFill>
                <a:latin typeface="Calibri"/>
                <a:cs typeface="Calibri"/>
              </a:rPr>
              <a:t>e</a:t>
            </a:r>
            <a:r>
              <a:rPr sz="1600" b="1" spc="-10" dirty="0">
                <a:solidFill>
                  <a:srgbClr val="C9634C"/>
                </a:solidFill>
                <a:latin typeface="Calibri"/>
                <a:cs typeface="Calibri"/>
              </a:rPr>
              <a:t>fficie</a:t>
            </a:r>
            <a:r>
              <a:rPr sz="1600" b="1" spc="-30" dirty="0">
                <a:solidFill>
                  <a:srgbClr val="C9634C"/>
                </a:solidFill>
                <a:latin typeface="Calibri"/>
                <a:cs typeface="Calibri"/>
              </a:rPr>
              <a:t>n</a:t>
            </a:r>
            <a:r>
              <a:rPr sz="1600" b="1" dirty="0">
                <a:solidFill>
                  <a:srgbClr val="C9634C"/>
                </a:solidFill>
                <a:latin typeface="Calibri"/>
                <a:cs typeface="Calibri"/>
              </a:rPr>
              <a:t>t </a:t>
            </a:r>
            <a:r>
              <a:rPr sz="1600" b="1" spc="-20" dirty="0">
                <a:solidFill>
                  <a:srgbClr val="C9634C"/>
                </a:solidFill>
                <a:latin typeface="Calibri"/>
                <a:cs typeface="Calibri"/>
              </a:rPr>
              <a:t>r</a:t>
            </a:r>
            <a:r>
              <a:rPr sz="1600" b="1" dirty="0">
                <a:solidFill>
                  <a:srgbClr val="C9634C"/>
                </a:solidFill>
                <a:latin typeface="Calibri"/>
                <a:cs typeface="Calibri"/>
              </a:rPr>
              <a:t>oad n</a:t>
            </a:r>
            <a:r>
              <a:rPr sz="1600" b="1" spc="-15" dirty="0">
                <a:solidFill>
                  <a:srgbClr val="C9634C"/>
                </a:solidFill>
                <a:latin typeface="Calibri"/>
                <a:cs typeface="Calibri"/>
              </a:rPr>
              <a:t>e</a:t>
            </a:r>
            <a:r>
              <a:rPr sz="1600" b="1" dirty="0">
                <a:solidFill>
                  <a:srgbClr val="C9634C"/>
                </a:solidFill>
                <a:latin typeface="Calibri"/>
                <a:cs typeface="Calibri"/>
              </a:rPr>
              <a:t>t</a:t>
            </a:r>
            <a:r>
              <a:rPr sz="1600" b="1" spc="-15" dirty="0">
                <a:solidFill>
                  <a:srgbClr val="C9634C"/>
                </a:solidFill>
                <a:latin typeface="Calibri"/>
                <a:cs typeface="Calibri"/>
              </a:rPr>
              <a:t>w</a:t>
            </a:r>
            <a:r>
              <a:rPr sz="1600" b="1" dirty="0">
                <a:solidFill>
                  <a:srgbClr val="C9634C"/>
                </a:solidFill>
                <a:latin typeface="Calibri"/>
                <a:cs typeface="Calibri"/>
              </a:rPr>
              <a:t>ork th</a:t>
            </a:r>
            <a:r>
              <a:rPr sz="1600" b="1" spc="-20" dirty="0">
                <a:solidFill>
                  <a:srgbClr val="C9634C"/>
                </a:solidFill>
                <a:latin typeface="Calibri"/>
                <a:cs typeface="Calibri"/>
              </a:rPr>
              <a:t>a</a:t>
            </a:r>
            <a:r>
              <a:rPr sz="1600" b="1" dirty="0">
                <a:solidFill>
                  <a:srgbClr val="C9634C"/>
                </a:solidFill>
                <a:latin typeface="Calibri"/>
                <a:cs typeface="Calibri"/>
              </a:rPr>
              <a:t>t is	</a:t>
            </a:r>
            <a:r>
              <a:rPr sz="1600" b="1" dirty="0">
                <a:solidFill>
                  <a:srgbClr val="1B746C"/>
                </a:solidFill>
                <a:latin typeface="Calibri"/>
                <a:cs typeface="Calibri"/>
              </a:rPr>
              <a:t>•</a:t>
            </a:r>
            <a:endParaRPr sz="1600">
              <a:latin typeface="Calibri"/>
              <a:cs typeface="Calibri"/>
            </a:endParaRPr>
          </a:p>
          <a:p>
            <a:pPr marL="241300">
              <a:lnSpc>
                <a:spcPct val="100000"/>
              </a:lnSpc>
            </a:pPr>
            <a:r>
              <a:rPr sz="1600" b="1" spc="-10" dirty="0">
                <a:solidFill>
                  <a:srgbClr val="C9634C"/>
                </a:solidFill>
                <a:latin typeface="Calibri"/>
                <a:cs typeface="Calibri"/>
              </a:rPr>
              <a:t>well-maintained </a:t>
            </a:r>
            <a:r>
              <a:rPr sz="1600" b="1" spc="-5" dirty="0">
                <a:solidFill>
                  <a:srgbClr val="C9634C"/>
                </a:solidFill>
                <a:latin typeface="Calibri"/>
                <a:cs typeface="Calibri"/>
              </a:rPr>
              <a:t>throughout </a:t>
            </a:r>
            <a:r>
              <a:rPr sz="1600" b="1" dirty="0">
                <a:solidFill>
                  <a:srgbClr val="C9634C"/>
                </a:solidFill>
                <a:latin typeface="Calibri"/>
                <a:cs typeface="Calibri"/>
              </a:rPr>
              <a:t>the</a:t>
            </a:r>
            <a:r>
              <a:rPr sz="1600" b="1" spc="15" dirty="0">
                <a:solidFill>
                  <a:srgbClr val="C9634C"/>
                </a:solidFill>
                <a:latin typeface="Calibri"/>
                <a:cs typeface="Calibri"/>
              </a:rPr>
              <a:t> </a:t>
            </a:r>
            <a:r>
              <a:rPr sz="1600" b="1" spc="-40" dirty="0">
                <a:solidFill>
                  <a:srgbClr val="C9634C"/>
                </a:solidFill>
                <a:latin typeface="Calibri"/>
                <a:cs typeface="Calibri"/>
              </a:rPr>
              <a:t>year.</a:t>
            </a:r>
            <a:endParaRPr sz="1600">
              <a:latin typeface="Calibri"/>
              <a:cs typeface="Calibri"/>
            </a:endParaRPr>
          </a:p>
        </p:txBody>
      </p:sp>
      <p:sp>
        <p:nvSpPr>
          <p:cNvPr id="5" name="object 5"/>
          <p:cNvSpPr txBox="1"/>
          <p:nvPr/>
        </p:nvSpPr>
        <p:spPr>
          <a:xfrm>
            <a:off x="6159500" y="1875751"/>
            <a:ext cx="3247390" cy="1244600"/>
          </a:xfrm>
          <a:prstGeom prst="rect">
            <a:avLst/>
          </a:prstGeom>
        </p:spPr>
        <p:txBody>
          <a:bodyPr vert="horz" wrap="square" lIns="0" tIns="12700" rIns="0" bIns="0" rtlCol="0">
            <a:spAutoFit/>
          </a:bodyPr>
          <a:lstStyle/>
          <a:p>
            <a:pPr marL="12700" marR="5080">
              <a:lnSpc>
                <a:spcPct val="100000"/>
              </a:lnSpc>
              <a:spcBef>
                <a:spcPts val="100"/>
              </a:spcBef>
            </a:pPr>
            <a:r>
              <a:rPr lang="en-US" sz="1600" b="1" spc="-20" dirty="0">
                <a:solidFill>
                  <a:srgbClr val="1B746C"/>
                </a:solidFill>
                <a:latin typeface="Calibri"/>
                <a:cs typeface="Calibri"/>
              </a:rPr>
              <a:t>Work collaboratively with </a:t>
            </a:r>
            <a:r>
              <a:rPr lang="en-US" sz="1600" b="1" spc="-20" dirty="0" err="1">
                <a:solidFill>
                  <a:srgbClr val="1B746C"/>
                </a:solidFill>
                <a:latin typeface="Calibri"/>
                <a:cs typeface="Calibri"/>
              </a:rPr>
              <a:t>MaineDOT</a:t>
            </a:r>
            <a:r>
              <a:rPr lang="en-US" sz="1600" b="1" spc="-20" dirty="0">
                <a:solidFill>
                  <a:srgbClr val="1B746C"/>
                </a:solidFill>
                <a:latin typeface="Calibri"/>
                <a:cs typeface="Calibri"/>
              </a:rPr>
              <a:t> to recognize the impact of Route 1 on the community and address safety and accessibility concerns stemming from its presence. </a:t>
            </a:r>
            <a:endParaRPr sz="1600" dirty="0">
              <a:latin typeface="Calibri"/>
              <a:cs typeface="Calibri"/>
            </a:endParaRPr>
          </a:p>
        </p:txBody>
      </p:sp>
      <p:sp>
        <p:nvSpPr>
          <p:cNvPr id="6" name="object 6"/>
          <p:cNvSpPr txBox="1"/>
          <p:nvPr/>
        </p:nvSpPr>
        <p:spPr>
          <a:xfrm>
            <a:off x="5930900" y="3323551"/>
            <a:ext cx="3469640" cy="997709"/>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0665" algn="l"/>
                <a:tab pos="241300" algn="l"/>
              </a:tabLst>
            </a:pPr>
            <a:r>
              <a:rPr lang="en-US" sz="1600" b="1" spc="-15" dirty="0">
                <a:solidFill>
                  <a:srgbClr val="1B746C"/>
                </a:solidFill>
                <a:latin typeface="Calibri"/>
                <a:cs typeface="Calibri"/>
              </a:rPr>
              <a:t>Partner with </a:t>
            </a:r>
            <a:r>
              <a:rPr lang="en-US" sz="1600" b="1" spc="-15" dirty="0" err="1">
                <a:solidFill>
                  <a:srgbClr val="1B746C"/>
                </a:solidFill>
                <a:latin typeface="Calibri"/>
                <a:cs typeface="Calibri"/>
              </a:rPr>
              <a:t>MaineDOT</a:t>
            </a:r>
            <a:r>
              <a:rPr lang="en-US" sz="1600" b="1" spc="-15" dirty="0">
                <a:solidFill>
                  <a:srgbClr val="1B746C"/>
                </a:solidFill>
                <a:latin typeface="Calibri"/>
                <a:cs typeface="Calibri"/>
              </a:rPr>
              <a:t> to enter into a Village Partnership Initiative agreement for planning around the village center near the Village Green.</a:t>
            </a:r>
            <a:endParaRPr sz="1600" dirty="0">
              <a:latin typeface="Calibri"/>
              <a:cs typeface="Calibri"/>
            </a:endParaRPr>
          </a:p>
        </p:txBody>
      </p:sp>
      <p:sp>
        <p:nvSpPr>
          <p:cNvPr id="7" name="object 7"/>
          <p:cNvSpPr txBox="1"/>
          <p:nvPr/>
        </p:nvSpPr>
        <p:spPr>
          <a:xfrm>
            <a:off x="5930900" y="4524460"/>
            <a:ext cx="3348354" cy="2254463"/>
          </a:xfrm>
          <a:prstGeom prst="rect">
            <a:avLst/>
          </a:prstGeom>
        </p:spPr>
        <p:txBody>
          <a:bodyPr vert="horz" wrap="square" lIns="0" tIns="12700" rIns="0" bIns="0" rtlCol="0">
            <a:spAutoFit/>
          </a:bodyPr>
          <a:lstStyle/>
          <a:p>
            <a:pPr marL="241300" marR="527685" indent="-228600">
              <a:lnSpc>
                <a:spcPct val="100000"/>
              </a:lnSpc>
              <a:spcBef>
                <a:spcPts val="100"/>
              </a:spcBef>
              <a:buChar char="•"/>
              <a:tabLst>
                <a:tab pos="240665" algn="l"/>
                <a:tab pos="241300" algn="l"/>
              </a:tabLst>
            </a:pPr>
            <a:r>
              <a:rPr lang="en-US" sz="1600" b="1" spc="-10" dirty="0">
                <a:solidFill>
                  <a:srgbClr val="1B746C"/>
                </a:solidFill>
                <a:latin typeface="Calibri"/>
                <a:cs typeface="Calibri"/>
              </a:rPr>
              <a:t>Discuss options for expanding public transportation, especially for the aging community. </a:t>
            </a:r>
          </a:p>
          <a:p>
            <a:pPr marL="241300" marR="527685" indent="-228600">
              <a:lnSpc>
                <a:spcPct val="100000"/>
              </a:lnSpc>
              <a:spcBef>
                <a:spcPts val="100"/>
              </a:spcBef>
              <a:buChar char="•"/>
              <a:tabLst>
                <a:tab pos="240665" algn="l"/>
                <a:tab pos="241300" algn="l"/>
              </a:tabLst>
            </a:pPr>
            <a:endParaRPr lang="en-US" sz="1600" b="1" spc="-10" dirty="0">
              <a:solidFill>
                <a:srgbClr val="1B746C"/>
              </a:solidFill>
              <a:latin typeface="Calibri"/>
              <a:cs typeface="Calibri"/>
            </a:endParaRPr>
          </a:p>
          <a:p>
            <a:pPr marL="241300" marR="527685" indent="-228600">
              <a:lnSpc>
                <a:spcPct val="100000"/>
              </a:lnSpc>
              <a:spcBef>
                <a:spcPts val="100"/>
              </a:spcBef>
              <a:buChar char="•"/>
              <a:tabLst>
                <a:tab pos="240665" algn="l"/>
                <a:tab pos="241300" algn="l"/>
              </a:tabLst>
            </a:pPr>
            <a:r>
              <a:rPr lang="en-US" sz="1600" b="1" dirty="0">
                <a:solidFill>
                  <a:srgbClr val="1B746C"/>
                </a:solidFill>
                <a:latin typeface="Calibri"/>
                <a:cs typeface="Calibri"/>
              </a:rPr>
              <a:t>Develop a list of high-priority pedestrian and non-motorized connectivity points, especially for safer crossing of Route 1.</a:t>
            </a:r>
            <a:endParaRPr sz="1600" b="1" dirty="0">
              <a:solidFill>
                <a:srgbClr val="1B746C"/>
              </a:solidFill>
              <a:latin typeface="Calibri"/>
              <a:cs typeface="Calibri"/>
            </a:endParaRPr>
          </a:p>
        </p:txBody>
      </p:sp>
      <p:sp>
        <p:nvSpPr>
          <p:cNvPr id="8" name="object 8"/>
          <p:cNvSpPr txBox="1"/>
          <p:nvPr/>
        </p:nvSpPr>
        <p:spPr>
          <a:xfrm>
            <a:off x="673100" y="1413644"/>
            <a:ext cx="8168640" cy="391160"/>
          </a:xfrm>
          <a:prstGeom prst="rect">
            <a:avLst/>
          </a:prstGeom>
        </p:spPr>
        <p:txBody>
          <a:bodyPr vert="horz" wrap="square" lIns="0" tIns="12700" rIns="0" bIns="0" rtlCol="0">
            <a:spAutoFit/>
          </a:bodyPr>
          <a:lstStyle/>
          <a:p>
            <a:pPr marL="12700">
              <a:lnSpc>
                <a:spcPct val="100000"/>
              </a:lnSpc>
              <a:spcBef>
                <a:spcPts val="100"/>
              </a:spcBef>
              <a:tabLst>
                <a:tab pos="5269865" algn="l"/>
              </a:tabLst>
            </a:pPr>
            <a:r>
              <a:rPr sz="2400" b="1" spc="-20" dirty="0">
                <a:solidFill>
                  <a:srgbClr val="E7B50B"/>
                </a:solidFill>
                <a:latin typeface="Segoe Print"/>
                <a:cs typeface="Segoe Print"/>
              </a:rPr>
              <a:t>GOALS	</a:t>
            </a:r>
            <a:r>
              <a:rPr sz="2400" b="1" spc="-10" dirty="0">
                <a:solidFill>
                  <a:srgbClr val="E7B50B"/>
                </a:solidFill>
                <a:latin typeface="Segoe Print"/>
                <a:cs typeface="Segoe Print"/>
              </a:rPr>
              <a:t>ACTIONS</a:t>
            </a:r>
            <a:endParaRPr sz="2400" dirty="0">
              <a:latin typeface="Segoe Print"/>
              <a:cs typeface="Segoe Prin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6379845" cy="1252220"/>
          </a:xfrm>
          <a:prstGeom prst="rect">
            <a:avLst/>
          </a:prstGeom>
        </p:spPr>
        <p:txBody>
          <a:bodyPr vert="horz" wrap="square" lIns="0" tIns="248920" rIns="0" bIns="0" rtlCol="0">
            <a:spAutoFit/>
          </a:bodyPr>
          <a:lstStyle/>
          <a:p>
            <a:pPr marL="12700" marR="5080">
              <a:lnSpc>
                <a:spcPct val="67700"/>
              </a:lnSpc>
              <a:spcBef>
                <a:spcPts val="1960"/>
              </a:spcBef>
            </a:pPr>
            <a:r>
              <a:rPr spc="-5" dirty="0"/>
              <a:t>HISTORIC </a:t>
            </a:r>
            <a:r>
              <a:rPr dirty="0"/>
              <a:t>&amp;</a:t>
            </a:r>
            <a:r>
              <a:rPr spc="-100" dirty="0"/>
              <a:t> </a:t>
            </a:r>
            <a:r>
              <a:rPr spc="-5" dirty="0"/>
              <a:t>CULTURAL  RESOURCES</a:t>
            </a:r>
          </a:p>
        </p:txBody>
      </p:sp>
      <p:sp>
        <p:nvSpPr>
          <p:cNvPr id="3" name="object 3"/>
          <p:cNvSpPr txBox="1"/>
          <p:nvPr/>
        </p:nvSpPr>
        <p:spPr>
          <a:xfrm>
            <a:off x="673100" y="1594821"/>
            <a:ext cx="3356610" cy="3064942"/>
          </a:xfrm>
          <a:prstGeom prst="rect">
            <a:avLst/>
          </a:prstGeom>
        </p:spPr>
        <p:txBody>
          <a:bodyPr vert="horz" wrap="square" lIns="0" tIns="142240" rIns="0" bIns="0" rtlCol="0">
            <a:spAutoFit/>
          </a:bodyPr>
          <a:lstStyle/>
          <a:p>
            <a:pPr marL="12700">
              <a:lnSpc>
                <a:spcPct val="100000"/>
              </a:lnSpc>
              <a:spcBef>
                <a:spcPts val="1120"/>
              </a:spcBef>
            </a:pPr>
            <a:r>
              <a:rPr sz="2400" b="1" spc="-20" dirty="0">
                <a:solidFill>
                  <a:srgbClr val="E7B50B"/>
                </a:solidFill>
                <a:latin typeface="Segoe Print"/>
                <a:cs typeface="Segoe Print"/>
              </a:rPr>
              <a:t>GOALS</a:t>
            </a:r>
            <a:endParaRPr sz="2400" dirty="0">
              <a:latin typeface="Segoe Print"/>
              <a:cs typeface="Segoe Print"/>
            </a:endParaRPr>
          </a:p>
          <a:p>
            <a:pPr marL="241300" marR="5080" indent="-228600">
              <a:lnSpc>
                <a:spcPct val="100000"/>
              </a:lnSpc>
              <a:spcBef>
                <a:spcPts val="680"/>
              </a:spcBef>
              <a:buChar char="•"/>
              <a:tabLst>
                <a:tab pos="240665" algn="l"/>
                <a:tab pos="241300" algn="l"/>
              </a:tabLst>
            </a:pPr>
            <a:r>
              <a:rPr sz="1600" b="1" spc="-10" dirty="0">
                <a:solidFill>
                  <a:srgbClr val="C9634C"/>
                </a:solidFill>
                <a:latin typeface="Calibri"/>
                <a:cs typeface="Calibri"/>
              </a:rPr>
              <a:t>Protect </a:t>
            </a:r>
            <a:r>
              <a:rPr sz="1600" b="1" dirty="0">
                <a:solidFill>
                  <a:srgbClr val="C9634C"/>
                </a:solidFill>
                <a:latin typeface="Calibri"/>
                <a:cs typeface="Calibri"/>
              </a:rPr>
              <a:t>and </a:t>
            </a:r>
            <a:r>
              <a:rPr sz="1600" b="1" spc="-10" dirty="0">
                <a:solidFill>
                  <a:srgbClr val="C9634C"/>
                </a:solidFill>
                <a:latin typeface="Calibri"/>
                <a:cs typeface="Calibri"/>
              </a:rPr>
              <a:t>interpret to </a:t>
            </a:r>
            <a:r>
              <a:rPr sz="1600" b="1" dirty="0">
                <a:solidFill>
                  <a:srgbClr val="C9634C"/>
                </a:solidFill>
                <a:latin typeface="Calibri"/>
                <a:cs typeface="Calibri"/>
              </a:rPr>
              <a:t>the </a:t>
            </a:r>
            <a:r>
              <a:rPr sz="1600" b="1" spc="-15" dirty="0">
                <a:solidFill>
                  <a:srgbClr val="C9634C"/>
                </a:solidFill>
                <a:latin typeface="Calibri"/>
                <a:cs typeface="Calibri"/>
              </a:rPr>
              <a:t>greatest  extent </a:t>
            </a:r>
            <a:r>
              <a:rPr sz="1600" b="1" spc="-10" dirty="0">
                <a:solidFill>
                  <a:srgbClr val="C9634C"/>
                </a:solidFill>
                <a:latin typeface="Calibri"/>
                <a:cs typeface="Calibri"/>
              </a:rPr>
              <a:t>practicable </a:t>
            </a:r>
            <a:r>
              <a:rPr sz="1600" b="1" dirty="0">
                <a:solidFill>
                  <a:srgbClr val="C9634C"/>
                </a:solidFill>
                <a:latin typeface="Calibri"/>
                <a:cs typeface="Calibri"/>
              </a:rPr>
              <a:t>the </a:t>
            </a:r>
            <a:r>
              <a:rPr sz="1600" b="1" spc="-5" dirty="0">
                <a:solidFill>
                  <a:srgbClr val="C9634C"/>
                </a:solidFill>
                <a:latin typeface="Calibri"/>
                <a:cs typeface="Calibri"/>
              </a:rPr>
              <a:t>significant  historic </a:t>
            </a:r>
            <a:r>
              <a:rPr sz="1600" b="1" dirty="0">
                <a:solidFill>
                  <a:srgbClr val="C9634C"/>
                </a:solidFill>
                <a:latin typeface="Calibri"/>
                <a:cs typeface="Calibri"/>
              </a:rPr>
              <a:t>and </a:t>
            </a:r>
            <a:r>
              <a:rPr sz="1600" b="1" spc="-10" dirty="0">
                <a:solidFill>
                  <a:srgbClr val="C9634C"/>
                </a:solidFill>
                <a:latin typeface="Calibri"/>
                <a:cs typeface="Calibri"/>
              </a:rPr>
              <a:t>archaeological resources  </a:t>
            </a:r>
            <a:r>
              <a:rPr sz="1600" b="1" dirty="0">
                <a:solidFill>
                  <a:srgbClr val="C9634C"/>
                </a:solidFill>
                <a:latin typeface="Calibri"/>
                <a:cs typeface="Calibri"/>
              </a:rPr>
              <a:t>in the</a:t>
            </a:r>
            <a:r>
              <a:rPr sz="1600" b="1" spc="-5" dirty="0">
                <a:solidFill>
                  <a:srgbClr val="C9634C"/>
                </a:solidFill>
                <a:latin typeface="Calibri"/>
                <a:cs typeface="Calibri"/>
              </a:rPr>
              <a:t> </a:t>
            </a:r>
            <a:r>
              <a:rPr sz="1600" b="1" spc="-15" dirty="0">
                <a:solidFill>
                  <a:srgbClr val="C9634C"/>
                </a:solidFill>
                <a:latin typeface="Calibri"/>
                <a:cs typeface="Calibri"/>
              </a:rPr>
              <a:t>community.</a:t>
            </a:r>
            <a:endParaRPr sz="1600" dirty="0">
              <a:latin typeface="Calibri"/>
              <a:cs typeface="Calibri"/>
            </a:endParaRPr>
          </a:p>
          <a:p>
            <a:pPr>
              <a:lnSpc>
                <a:spcPct val="100000"/>
              </a:lnSpc>
              <a:buClr>
                <a:srgbClr val="C9634C"/>
              </a:buClr>
              <a:buFont typeface="Calibri"/>
              <a:buChar char="•"/>
            </a:pPr>
            <a:endParaRPr sz="1600" dirty="0">
              <a:latin typeface="Times New Roman"/>
              <a:cs typeface="Times New Roman"/>
            </a:endParaRPr>
          </a:p>
          <a:p>
            <a:pPr>
              <a:lnSpc>
                <a:spcPct val="100000"/>
              </a:lnSpc>
              <a:spcBef>
                <a:spcPts val="40"/>
              </a:spcBef>
              <a:buClr>
                <a:srgbClr val="C9634C"/>
              </a:buClr>
              <a:buFont typeface="Calibri"/>
              <a:buChar char="•"/>
            </a:pPr>
            <a:endParaRPr sz="1600" dirty="0">
              <a:latin typeface="Times New Roman"/>
              <a:cs typeface="Times New Roman"/>
            </a:endParaRPr>
          </a:p>
          <a:p>
            <a:pPr marL="241300" marR="288290" indent="-228600">
              <a:lnSpc>
                <a:spcPct val="100000"/>
              </a:lnSpc>
              <a:buChar char="•"/>
              <a:tabLst>
                <a:tab pos="240665" algn="l"/>
                <a:tab pos="241300" algn="l"/>
              </a:tabLst>
            </a:pPr>
            <a:r>
              <a:rPr sz="1600" b="1" spc="-15" dirty="0">
                <a:solidFill>
                  <a:srgbClr val="C9634C"/>
                </a:solidFill>
                <a:latin typeface="Calibri"/>
                <a:cs typeface="Calibri"/>
              </a:rPr>
              <a:t>Cultivate </a:t>
            </a:r>
            <a:r>
              <a:rPr sz="1600" b="1" spc="-10" dirty="0">
                <a:solidFill>
                  <a:srgbClr val="C9634C"/>
                </a:solidFill>
                <a:latin typeface="Calibri"/>
                <a:cs typeface="Calibri"/>
              </a:rPr>
              <a:t>collaboration </a:t>
            </a:r>
            <a:r>
              <a:rPr sz="1600" b="1" dirty="0">
                <a:solidFill>
                  <a:srgbClr val="C9634C"/>
                </a:solidFill>
                <a:latin typeface="Calibri"/>
                <a:cs typeface="Calibri"/>
              </a:rPr>
              <a:t>and  </a:t>
            </a:r>
            <a:r>
              <a:rPr sz="1600" b="1" spc="-5" dirty="0">
                <a:solidFill>
                  <a:srgbClr val="C9634C"/>
                </a:solidFill>
                <a:latin typeface="Calibri"/>
                <a:cs typeface="Calibri"/>
              </a:rPr>
              <a:t>partnerships </a:t>
            </a:r>
            <a:r>
              <a:rPr lang="en-US" sz="1600" b="1" spc="-5" dirty="0">
                <a:solidFill>
                  <a:srgbClr val="C9634C"/>
                </a:solidFill>
                <a:latin typeface="Calibri"/>
                <a:cs typeface="Calibri"/>
              </a:rPr>
              <a:t>regarding</a:t>
            </a:r>
            <a:r>
              <a:rPr sz="1600" b="1" spc="-5" dirty="0">
                <a:solidFill>
                  <a:srgbClr val="C9634C"/>
                </a:solidFill>
                <a:latin typeface="Calibri"/>
                <a:cs typeface="Calibri"/>
              </a:rPr>
              <a:t> </a:t>
            </a:r>
            <a:r>
              <a:rPr sz="1600" b="1" spc="-10" dirty="0">
                <a:solidFill>
                  <a:srgbClr val="C9634C"/>
                </a:solidFill>
                <a:latin typeface="Calibri"/>
                <a:cs typeface="Calibri"/>
              </a:rPr>
              <a:t>protection  </a:t>
            </a:r>
            <a:r>
              <a:rPr sz="1600" b="1" dirty="0">
                <a:solidFill>
                  <a:srgbClr val="C9634C"/>
                </a:solidFill>
                <a:latin typeface="Calibri"/>
                <a:cs typeface="Calibri"/>
              </a:rPr>
              <a:t>and </a:t>
            </a:r>
            <a:r>
              <a:rPr sz="1600" b="1" spc="-15" dirty="0">
                <a:solidFill>
                  <a:srgbClr val="C9634C"/>
                </a:solidFill>
                <a:latin typeface="Calibri"/>
                <a:cs typeface="Calibri"/>
              </a:rPr>
              <a:t>interpretation </a:t>
            </a:r>
            <a:r>
              <a:rPr sz="1600" b="1" dirty="0">
                <a:solidFill>
                  <a:srgbClr val="C9634C"/>
                </a:solidFill>
                <a:latin typeface="Calibri"/>
                <a:cs typeface="Calibri"/>
              </a:rPr>
              <a:t>of </a:t>
            </a:r>
            <a:r>
              <a:rPr sz="1600" b="1" spc="-10" dirty="0">
                <a:solidFill>
                  <a:srgbClr val="C9634C"/>
                </a:solidFill>
                <a:latin typeface="Calibri"/>
                <a:cs typeface="Calibri"/>
              </a:rPr>
              <a:t>cultural </a:t>
            </a:r>
            <a:r>
              <a:rPr sz="1600" b="1" dirty="0">
                <a:solidFill>
                  <a:srgbClr val="C9634C"/>
                </a:solidFill>
                <a:latin typeface="Calibri"/>
                <a:cs typeface="Calibri"/>
              </a:rPr>
              <a:t>and  </a:t>
            </a:r>
            <a:r>
              <a:rPr sz="1600" b="1" spc="-10" dirty="0">
                <a:solidFill>
                  <a:srgbClr val="C9634C"/>
                </a:solidFill>
                <a:latin typeface="Calibri"/>
                <a:cs typeface="Calibri"/>
              </a:rPr>
              <a:t>archaeological</a:t>
            </a:r>
            <a:r>
              <a:rPr sz="1600" b="1" spc="-5" dirty="0">
                <a:solidFill>
                  <a:srgbClr val="C9634C"/>
                </a:solidFill>
                <a:latin typeface="Calibri"/>
                <a:cs typeface="Calibri"/>
              </a:rPr>
              <a:t> </a:t>
            </a:r>
            <a:r>
              <a:rPr sz="1600" b="1" spc="-10" dirty="0">
                <a:solidFill>
                  <a:srgbClr val="C9634C"/>
                </a:solidFill>
                <a:latin typeface="Calibri"/>
                <a:cs typeface="Calibri"/>
              </a:rPr>
              <a:t>resources.</a:t>
            </a:r>
            <a:endParaRPr sz="1600" dirty="0">
              <a:latin typeface="Calibri"/>
              <a:cs typeface="Calibri"/>
            </a:endParaRPr>
          </a:p>
        </p:txBody>
      </p:sp>
      <p:sp>
        <p:nvSpPr>
          <p:cNvPr id="4" name="object 4"/>
          <p:cNvSpPr txBox="1"/>
          <p:nvPr/>
        </p:nvSpPr>
        <p:spPr>
          <a:xfrm>
            <a:off x="5930900" y="1594821"/>
            <a:ext cx="2910840" cy="3885679"/>
          </a:xfrm>
          <a:prstGeom prst="rect">
            <a:avLst/>
          </a:prstGeom>
        </p:spPr>
        <p:txBody>
          <a:bodyPr vert="horz" wrap="square" lIns="0" tIns="142240" rIns="0" bIns="0" rtlCol="0">
            <a:spAutoFit/>
          </a:bodyPr>
          <a:lstStyle/>
          <a:p>
            <a:pPr marL="12700">
              <a:lnSpc>
                <a:spcPct val="100000"/>
              </a:lnSpc>
              <a:spcBef>
                <a:spcPts val="1120"/>
              </a:spcBef>
            </a:pPr>
            <a:r>
              <a:rPr sz="2400" b="1" spc="-10" dirty="0">
                <a:solidFill>
                  <a:srgbClr val="E7B50B"/>
                </a:solidFill>
                <a:latin typeface="Segoe Print"/>
                <a:cs typeface="Segoe Print"/>
              </a:rPr>
              <a:t>ACTIONS</a:t>
            </a:r>
            <a:endParaRPr sz="2400" dirty="0">
              <a:latin typeface="Segoe Print"/>
              <a:cs typeface="Segoe Print"/>
            </a:endParaRPr>
          </a:p>
          <a:p>
            <a:pPr marL="241300" marR="219075" indent="-228600">
              <a:lnSpc>
                <a:spcPct val="100000"/>
              </a:lnSpc>
              <a:spcBef>
                <a:spcPts val="680"/>
              </a:spcBef>
              <a:buChar char="•"/>
              <a:tabLst>
                <a:tab pos="240665" algn="l"/>
                <a:tab pos="241300" algn="l"/>
              </a:tabLst>
            </a:pPr>
            <a:r>
              <a:rPr lang="en-US" sz="1600" b="1" spc="-5" dirty="0">
                <a:solidFill>
                  <a:srgbClr val="1B746C"/>
                </a:solidFill>
                <a:latin typeface="Calibri"/>
                <a:cs typeface="Calibri"/>
              </a:rPr>
              <a:t>Cooperate in any efforts by the local historical society and/or the Maine Historic Preservation Commission to assess the need for a survey of the community’s historic and archaeological resources.</a:t>
            </a:r>
          </a:p>
          <a:p>
            <a:pPr marL="12700" marR="219075">
              <a:lnSpc>
                <a:spcPct val="100000"/>
              </a:lnSpc>
              <a:spcBef>
                <a:spcPts val="680"/>
              </a:spcBef>
              <a:tabLst>
                <a:tab pos="240665" algn="l"/>
                <a:tab pos="241300" algn="l"/>
              </a:tabLst>
            </a:pPr>
            <a:endParaRPr sz="1550" dirty="0">
              <a:latin typeface="Times New Roman"/>
              <a:cs typeface="Times New Roman"/>
            </a:endParaRPr>
          </a:p>
          <a:p>
            <a:pPr marL="241300" marR="237490" indent="-228600">
              <a:lnSpc>
                <a:spcPct val="100000"/>
              </a:lnSpc>
              <a:buChar char="•"/>
              <a:tabLst>
                <a:tab pos="240665" algn="l"/>
                <a:tab pos="241300" algn="l"/>
              </a:tabLst>
            </a:pPr>
            <a:r>
              <a:rPr sz="1600" b="1" spc="-10" dirty="0">
                <a:solidFill>
                  <a:srgbClr val="1B746C"/>
                </a:solidFill>
                <a:latin typeface="Calibri"/>
                <a:cs typeface="Calibri"/>
              </a:rPr>
              <a:t>Develop </a:t>
            </a:r>
            <a:r>
              <a:rPr sz="1600" b="1" dirty="0">
                <a:solidFill>
                  <a:srgbClr val="1B746C"/>
                </a:solidFill>
                <a:latin typeface="Calibri"/>
                <a:cs typeface="Calibri"/>
              </a:rPr>
              <a:t>a </a:t>
            </a:r>
            <a:r>
              <a:rPr sz="1600" b="1" spc="-10" dirty="0">
                <a:solidFill>
                  <a:srgbClr val="1B746C"/>
                </a:solidFill>
                <a:latin typeface="Calibri"/>
                <a:cs typeface="Calibri"/>
              </a:rPr>
              <a:t>list </a:t>
            </a:r>
            <a:r>
              <a:rPr sz="1600" b="1" dirty="0">
                <a:solidFill>
                  <a:srgbClr val="1B746C"/>
                </a:solidFill>
                <a:latin typeface="Calibri"/>
                <a:cs typeface="Calibri"/>
              </a:rPr>
              <a:t>of </a:t>
            </a:r>
            <a:r>
              <a:rPr sz="1600" b="1" spc="-20" dirty="0">
                <a:solidFill>
                  <a:srgbClr val="1B746C"/>
                </a:solidFill>
                <a:latin typeface="Calibri"/>
                <a:cs typeface="Calibri"/>
              </a:rPr>
              <a:t>key </a:t>
            </a:r>
            <a:r>
              <a:rPr sz="1600" b="1" dirty="0">
                <a:solidFill>
                  <a:srgbClr val="1B746C"/>
                </a:solidFill>
                <a:latin typeface="Calibri"/>
                <a:cs typeface="Calibri"/>
              </a:rPr>
              <a:t>ideas  </a:t>
            </a:r>
            <a:r>
              <a:rPr sz="1600" b="1" spc="-10" dirty="0">
                <a:solidFill>
                  <a:srgbClr val="1B746C"/>
                </a:solidFill>
                <a:latin typeface="Calibri"/>
                <a:cs typeface="Calibri"/>
              </a:rPr>
              <a:t>for </a:t>
            </a:r>
            <a:r>
              <a:rPr sz="1600" b="1" spc="-5" dirty="0">
                <a:solidFill>
                  <a:srgbClr val="1B746C"/>
                </a:solidFill>
                <a:latin typeface="Calibri"/>
                <a:cs typeface="Calibri"/>
              </a:rPr>
              <a:t>historical, </a:t>
            </a:r>
            <a:r>
              <a:rPr sz="1600" b="1" spc="-10" dirty="0">
                <a:solidFill>
                  <a:srgbClr val="1B746C"/>
                </a:solidFill>
                <a:latin typeface="Calibri"/>
                <a:cs typeface="Calibri"/>
              </a:rPr>
              <a:t>cultural, </a:t>
            </a:r>
            <a:r>
              <a:rPr sz="1600" b="1" dirty="0">
                <a:solidFill>
                  <a:srgbClr val="1B746C"/>
                </a:solidFill>
                <a:latin typeface="Calibri"/>
                <a:cs typeface="Calibri"/>
              </a:rPr>
              <a:t>and  </a:t>
            </a:r>
            <a:r>
              <a:rPr sz="1600" b="1" spc="-15" dirty="0">
                <a:solidFill>
                  <a:srgbClr val="1B746C"/>
                </a:solidFill>
                <a:latin typeface="Calibri"/>
                <a:cs typeface="Calibri"/>
              </a:rPr>
              <a:t>interpretative </a:t>
            </a:r>
            <a:r>
              <a:rPr sz="1600" b="1" spc="-10" dirty="0">
                <a:solidFill>
                  <a:srgbClr val="1B746C"/>
                </a:solidFill>
                <a:latin typeface="Calibri"/>
                <a:cs typeface="Calibri"/>
              </a:rPr>
              <a:t>information </a:t>
            </a:r>
            <a:r>
              <a:rPr lang="en-US" sz="1600" b="1" spc="-10" dirty="0">
                <a:solidFill>
                  <a:srgbClr val="1B746C"/>
                </a:solidFill>
                <a:latin typeface="Calibri"/>
                <a:cs typeface="Calibri"/>
              </a:rPr>
              <a:t>around town.</a:t>
            </a:r>
            <a:endParaRPr sz="1600" dirty="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4975225" cy="756920"/>
          </a:xfrm>
          <a:prstGeom prst="rect">
            <a:avLst/>
          </a:prstGeom>
        </p:spPr>
        <p:txBody>
          <a:bodyPr vert="horz" wrap="square" lIns="0" tIns="12700" rIns="0" bIns="0" rtlCol="0">
            <a:spAutoFit/>
          </a:bodyPr>
          <a:lstStyle/>
          <a:p>
            <a:pPr marL="12700">
              <a:lnSpc>
                <a:spcPct val="100000"/>
              </a:lnSpc>
              <a:spcBef>
                <a:spcPts val="100"/>
              </a:spcBef>
              <a:tabLst>
                <a:tab pos="2077085" algn="l"/>
              </a:tabLst>
            </a:pPr>
            <a:r>
              <a:rPr spc="-5" dirty="0"/>
              <a:t>FISCA</a:t>
            </a:r>
            <a:r>
              <a:rPr dirty="0"/>
              <a:t>L	</a:t>
            </a:r>
            <a:r>
              <a:rPr spc="-5" dirty="0"/>
              <a:t>CAPACITY</a:t>
            </a:r>
          </a:p>
        </p:txBody>
      </p:sp>
      <p:sp>
        <p:nvSpPr>
          <p:cNvPr id="3" name="object 3"/>
          <p:cNvSpPr txBox="1"/>
          <p:nvPr/>
        </p:nvSpPr>
        <p:spPr>
          <a:xfrm>
            <a:off x="673100" y="1269124"/>
            <a:ext cx="3742054" cy="4054315"/>
          </a:xfrm>
          <a:prstGeom prst="rect">
            <a:avLst/>
          </a:prstGeom>
        </p:spPr>
        <p:txBody>
          <a:bodyPr vert="horz" wrap="square" lIns="0" tIns="156845" rIns="0" bIns="0" rtlCol="0">
            <a:spAutoFit/>
          </a:bodyPr>
          <a:lstStyle/>
          <a:p>
            <a:pPr marL="12700">
              <a:lnSpc>
                <a:spcPct val="100000"/>
              </a:lnSpc>
              <a:spcBef>
                <a:spcPts val="1235"/>
              </a:spcBef>
            </a:pPr>
            <a:r>
              <a:rPr sz="2400" b="1" spc="-20" dirty="0">
                <a:solidFill>
                  <a:srgbClr val="E7B50B"/>
                </a:solidFill>
                <a:latin typeface="Segoe Print"/>
                <a:cs typeface="Segoe Print"/>
              </a:rPr>
              <a:t>GOALS</a:t>
            </a:r>
            <a:endParaRPr sz="2400" dirty="0">
              <a:latin typeface="Segoe Print"/>
              <a:cs typeface="Segoe Print"/>
            </a:endParaRPr>
          </a:p>
          <a:p>
            <a:pPr marL="241300" marR="107950" indent="-228600">
              <a:lnSpc>
                <a:spcPct val="100000"/>
              </a:lnSpc>
              <a:spcBef>
                <a:spcPts val="760"/>
              </a:spcBef>
              <a:buChar char="•"/>
              <a:tabLst>
                <a:tab pos="240665" algn="l"/>
                <a:tab pos="241300" algn="l"/>
              </a:tabLst>
            </a:pPr>
            <a:r>
              <a:rPr sz="1600" b="1" dirty="0">
                <a:solidFill>
                  <a:srgbClr val="C9634C"/>
                </a:solidFill>
                <a:latin typeface="Calibri"/>
                <a:cs typeface="Calibri"/>
              </a:rPr>
              <a:t>Finance </a:t>
            </a:r>
            <a:r>
              <a:rPr sz="1600" b="1" spc="-15" dirty="0">
                <a:solidFill>
                  <a:srgbClr val="C9634C"/>
                </a:solidFill>
                <a:latin typeface="Calibri"/>
                <a:cs typeface="Calibri"/>
              </a:rPr>
              <a:t>existing </a:t>
            </a:r>
            <a:r>
              <a:rPr sz="1600" b="1" dirty="0">
                <a:solidFill>
                  <a:srgbClr val="C9634C"/>
                </a:solidFill>
                <a:latin typeface="Calibri"/>
                <a:cs typeface="Calibri"/>
              </a:rPr>
              <a:t>and </a:t>
            </a:r>
            <a:r>
              <a:rPr sz="1600" b="1" spc="-10" dirty="0">
                <a:solidFill>
                  <a:srgbClr val="C9634C"/>
                </a:solidFill>
                <a:latin typeface="Calibri"/>
                <a:cs typeface="Calibri"/>
              </a:rPr>
              <a:t>future </a:t>
            </a:r>
            <a:r>
              <a:rPr sz="1600" b="1" spc="-5" dirty="0">
                <a:solidFill>
                  <a:srgbClr val="C9634C"/>
                </a:solidFill>
                <a:latin typeface="Calibri"/>
                <a:cs typeface="Calibri"/>
              </a:rPr>
              <a:t>facilities </a:t>
            </a:r>
            <a:r>
              <a:rPr sz="1600" b="1" dirty="0">
                <a:solidFill>
                  <a:srgbClr val="C9634C"/>
                </a:solidFill>
                <a:latin typeface="Calibri"/>
                <a:cs typeface="Calibri"/>
              </a:rPr>
              <a:t>and  </a:t>
            </a:r>
            <a:r>
              <a:rPr sz="1600" b="1" spc="-5" dirty="0">
                <a:solidFill>
                  <a:srgbClr val="C9634C"/>
                </a:solidFill>
                <a:latin typeface="Calibri"/>
                <a:cs typeface="Calibri"/>
              </a:rPr>
              <a:t>services </a:t>
            </a:r>
            <a:r>
              <a:rPr sz="1600" b="1" dirty="0">
                <a:solidFill>
                  <a:srgbClr val="C9634C"/>
                </a:solidFill>
                <a:latin typeface="Calibri"/>
                <a:cs typeface="Calibri"/>
              </a:rPr>
              <a:t>in a </a:t>
            </a:r>
            <a:r>
              <a:rPr sz="1600" b="1" spc="-20" dirty="0">
                <a:solidFill>
                  <a:srgbClr val="C9634C"/>
                </a:solidFill>
                <a:latin typeface="Calibri"/>
                <a:cs typeface="Calibri"/>
              </a:rPr>
              <a:t>cost-effective</a:t>
            </a:r>
            <a:r>
              <a:rPr sz="1600" b="1" spc="-5" dirty="0">
                <a:solidFill>
                  <a:srgbClr val="C9634C"/>
                </a:solidFill>
                <a:latin typeface="Calibri"/>
                <a:cs typeface="Calibri"/>
              </a:rPr>
              <a:t> </a:t>
            </a:r>
            <a:r>
              <a:rPr sz="1600" b="1" spc="-25" dirty="0">
                <a:solidFill>
                  <a:srgbClr val="C9634C"/>
                </a:solidFill>
                <a:latin typeface="Calibri"/>
                <a:cs typeface="Calibri"/>
              </a:rPr>
              <a:t>manner.</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spcBef>
                <a:spcPts val="5"/>
              </a:spcBef>
              <a:buChar char="•"/>
              <a:tabLst>
                <a:tab pos="240665" algn="l"/>
                <a:tab pos="241300" algn="l"/>
              </a:tabLst>
            </a:pPr>
            <a:r>
              <a:rPr sz="1600" b="1" spc="-15" dirty="0">
                <a:solidFill>
                  <a:srgbClr val="C9634C"/>
                </a:solidFill>
                <a:latin typeface="Calibri"/>
                <a:cs typeface="Calibri"/>
              </a:rPr>
              <a:t>Create </a:t>
            </a:r>
            <a:r>
              <a:rPr sz="1600" b="1" spc="-20" dirty="0">
                <a:solidFill>
                  <a:srgbClr val="C9634C"/>
                </a:solidFill>
                <a:latin typeface="Calibri"/>
                <a:cs typeface="Calibri"/>
              </a:rPr>
              <a:t>cost-effective </a:t>
            </a:r>
            <a:r>
              <a:rPr sz="1600" b="1" spc="-5" dirty="0">
                <a:solidFill>
                  <a:srgbClr val="C9634C"/>
                </a:solidFill>
                <a:latin typeface="Calibri"/>
                <a:cs typeface="Calibri"/>
              </a:rPr>
              <a:t>partnerships </a:t>
            </a:r>
            <a:r>
              <a:rPr sz="1600" b="1" spc="-10" dirty="0">
                <a:solidFill>
                  <a:srgbClr val="C9634C"/>
                </a:solidFill>
                <a:latin typeface="Calibri"/>
                <a:cs typeface="Calibri"/>
              </a:rPr>
              <a:t>for  </a:t>
            </a:r>
            <a:r>
              <a:rPr sz="1600" b="1" spc="-5" dirty="0">
                <a:solidFill>
                  <a:srgbClr val="C9634C"/>
                </a:solidFill>
                <a:latin typeface="Calibri"/>
                <a:cs typeface="Calibri"/>
              </a:rPr>
              <a:t>facilities </a:t>
            </a:r>
            <a:r>
              <a:rPr sz="1600" b="1" dirty="0">
                <a:solidFill>
                  <a:srgbClr val="C9634C"/>
                </a:solidFill>
                <a:latin typeface="Calibri"/>
                <a:cs typeface="Calibri"/>
              </a:rPr>
              <a:t>and </a:t>
            </a:r>
            <a:r>
              <a:rPr sz="1600" b="1" spc="-5" dirty="0">
                <a:solidFill>
                  <a:srgbClr val="C9634C"/>
                </a:solidFill>
                <a:latin typeface="Calibri"/>
                <a:cs typeface="Calibri"/>
              </a:rPr>
              <a:t>services that </a:t>
            </a:r>
            <a:r>
              <a:rPr sz="1600" b="1" dirty="0">
                <a:solidFill>
                  <a:srgbClr val="C9634C"/>
                </a:solidFill>
                <a:latin typeface="Calibri"/>
                <a:cs typeface="Calibri"/>
              </a:rPr>
              <a:t>serve the </a:t>
            </a:r>
            <a:r>
              <a:rPr sz="1600" b="1" spc="-10" dirty="0">
                <a:solidFill>
                  <a:srgbClr val="C9634C"/>
                </a:solidFill>
                <a:latin typeface="Calibri"/>
                <a:cs typeface="Calibri"/>
              </a:rPr>
              <a:t>town  </a:t>
            </a:r>
            <a:r>
              <a:rPr sz="1600" b="1" dirty="0">
                <a:solidFill>
                  <a:srgbClr val="C9634C"/>
                </a:solidFill>
                <a:latin typeface="Calibri"/>
                <a:cs typeface="Calibri"/>
              </a:rPr>
              <a:t>as </a:t>
            </a:r>
            <a:r>
              <a:rPr sz="1600" b="1" spc="-10" dirty="0">
                <a:solidFill>
                  <a:srgbClr val="C9634C"/>
                </a:solidFill>
                <a:latin typeface="Calibri"/>
                <a:cs typeface="Calibri"/>
              </a:rPr>
              <a:t>well </a:t>
            </a:r>
            <a:r>
              <a:rPr sz="1600" b="1" dirty="0">
                <a:solidFill>
                  <a:srgbClr val="C9634C"/>
                </a:solidFill>
                <a:latin typeface="Calibri"/>
                <a:cs typeface="Calibri"/>
              </a:rPr>
              <a:t>as the </a:t>
            </a:r>
            <a:r>
              <a:rPr sz="1600" b="1" spc="-5" dirty="0">
                <a:solidFill>
                  <a:srgbClr val="C9634C"/>
                </a:solidFill>
                <a:latin typeface="Calibri"/>
                <a:cs typeface="Calibri"/>
              </a:rPr>
              <a:t>surrounding </a:t>
            </a:r>
            <a:r>
              <a:rPr sz="1600" b="1" spc="-10" dirty="0">
                <a:solidFill>
                  <a:srgbClr val="C9634C"/>
                </a:solidFill>
                <a:latin typeface="Calibri"/>
                <a:cs typeface="Calibri"/>
              </a:rPr>
              <a:t>region.</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8890" indent="-228600">
              <a:lnSpc>
                <a:spcPct val="100000"/>
              </a:lnSpc>
              <a:buChar char="•"/>
              <a:tabLst>
                <a:tab pos="240665" algn="l"/>
                <a:tab pos="241300" algn="l"/>
              </a:tabLst>
            </a:pPr>
            <a:r>
              <a:rPr sz="1600" b="1" dirty="0">
                <a:solidFill>
                  <a:srgbClr val="C9634C"/>
                </a:solidFill>
                <a:latin typeface="Calibri"/>
                <a:cs typeface="Calibri"/>
              </a:rPr>
              <a:t>Fund </a:t>
            </a:r>
            <a:r>
              <a:rPr sz="1600" b="1" spc="-5" dirty="0">
                <a:solidFill>
                  <a:srgbClr val="C9634C"/>
                </a:solidFill>
                <a:latin typeface="Calibri"/>
                <a:cs typeface="Calibri"/>
              </a:rPr>
              <a:t>capital </a:t>
            </a:r>
            <a:r>
              <a:rPr sz="1600" b="1" spc="-10" dirty="0">
                <a:solidFill>
                  <a:srgbClr val="C9634C"/>
                </a:solidFill>
                <a:latin typeface="Calibri"/>
                <a:cs typeface="Calibri"/>
              </a:rPr>
              <a:t>investments </a:t>
            </a:r>
            <a:r>
              <a:rPr sz="1600" b="1" spc="-5" dirty="0">
                <a:solidFill>
                  <a:srgbClr val="C9634C"/>
                </a:solidFill>
                <a:latin typeface="Calibri"/>
                <a:cs typeface="Calibri"/>
              </a:rPr>
              <a:t>through various  sources, </a:t>
            </a:r>
            <a:r>
              <a:rPr sz="1600" b="1" dirty="0">
                <a:solidFill>
                  <a:srgbClr val="C9634C"/>
                </a:solidFill>
                <a:latin typeface="Calibri"/>
                <a:cs typeface="Calibri"/>
              </a:rPr>
              <a:t>including </a:t>
            </a:r>
            <a:r>
              <a:rPr sz="1600" b="1" spc="-10" dirty="0">
                <a:solidFill>
                  <a:srgbClr val="C9634C"/>
                </a:solidFill>
                <a:latin typeface="Calibri"/>
                <a:cs typeface="Calibri"/>
              </a:rPr>
              <a:t>grants, </a:t>
            </a:r>
            <a:r>
              <a:rPr sz="1600" b="1" spc="-5" dirty="0">
                <a:solidFill>
                  <a:srgbClr val="C9634C"/>
                </a:solidFill>
                <a:latin typeface="Calibri"/>
                <a:cs typeface="Calibri"/>
              </a:rPr>
              <a:t>partnerships,  </a:t>
            </a:r>
            <a:r>
              <a:rPr sz="1600" b="1" dirty="0">
                <a:solidFill>
                  <a:srgbClr val="C9634C"/>
                </a:solidFill>
                <a:latin typeface="Calibri"/>
                <a:cs typeface="Calibri"/>
              </a:rPr>
              <a:t>and </a:t>
            </a:r>
            <a:r>
              <a:rPr sz="1600" b="1" spc="-5" dirty="0">
                <a:solidFill>
                  <a:srgbClr val="C9634C"/>
                </a:solidFill>
                <a:latin typeface="Calibri"/>
                <a:cs typeface="Calibri"/>
              </a:rPr>
              <a:t>local </a:t>
            </a:r>
            <a:r>
              <a:rPr sz="1600" b="1" spc="-15" dirty="0">
                <a:solidFill>
                  <a:srgbClr val="C9634C"/>
                </a:solidFill>
                <a:latin typeface="Calibri"/>
                <a:cs typeface="Calibri"/>
              </a:rPr>
              <a:t>taxes.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53720" indent="-228600">
              <a:lnSpc>
                <a:spcPct val="100000"/>
              </a:lnSpc>
              <a:spcBef>
                <a:spcPts val="5"/>
              </a:spcBef>
              <a:buChar char="•"/>
              <a:tabLst>
                <a:tab pos="240665" algn="l"/>
                <a:tab pos="241300" algn="l"/>
              </a:tabLst>
            </a:pPr>
            <a:r>
              <a:rPr lang="en-US" sz="1600" b="1" spc="-15" dirty="0">
                <a:solidFill>
                  <a:srgbClr val="C9634C"/>
                </a:solidFill>
                <a:latin typeface="Calibri"/>
                <a:cs typeface="Calibri"/>
              </a:rPr>
              <a:t>Encourage</a:t>
            </a:r>
            <a:r>
              <a:rPr sz="1600" b="1" spc="-15" dirty="0">
                <a:solidFill>
                  <a:srgbClr val="C9634C"/>
                </a:solidFill>
                <a:latin typeface="Calibri"/>
                <a:cs typeface="Calibri"/>
              </a:rPr>
              <a:t> </a:t>
            </a:r>
            <a:r>
              <a:rPr sz="1600" b="1" dirty="0">
                <a:solidFill>
                  <a:srgbClr val="C9634C"/>
                </a:solidFill>
                <a:latin typeface="Calibri"/>
                <a:cs typeface="Calibri"/>
              </a:rPr>
              <a:t>a </a:t>
            </a:r>
            <a:r>
              <a:rPr sz="1600" b="1" spc="-10" dirty="0">
                <a:solidFill>
                  <a:srgbClr val="C9634C"/>
                </a:solidFill>
                <a:latin typeface="Calibri"/>
                <a:cs typeface="Calibri"/>
              </a:rPr>
              <a:t>culture </a:t>
            </a:r>
            <a:r>
              <a:rPr sz="1600" b="1" dirty="0">
                <a:solidFill>
                  <a:srgbClr val="C9634C"/>
                </a:solidFill>
                <a:latin typeface="Calibri"/>
                <a:cs typeface="Calibri"/>
              </a:rPr>
              <a:t>of inclusion and </a:t>
            </a:r>
            <a:r>
              <a:rPr sz="1600" b="1" spc="-10" dirty="0">
                <a:solidFill>
                  <a:srgbClr val="C9634C"/>
                </a:solidFill>
                <a:latin typeface="Calibri"/>
                <a:cs typeface="Calibri"/>
              </a:rPr>
              <a:t>transparency </a:t>
            </a:r>
            <a:r>
              <a:rPr sz="1600" b="1" dirty="0">
                <a:solidFill>
                  <a:srgbClr val="C9634C"/>
                </a:solidFill>
                <a:latin typeface="Calibri"/>
                <a:cs typeface="Calibri"/>
              </a:rPr>
              <a:t>in </a:t>
            </a:r>
            <a:r>
              <a:rPr sz="1600" b="1" spc="-5" dirty="0">
                <a:solidFill>
                  <a:srgbClr val="C9634C"/>
                </a:solidFill>
                <a:latin typeface="Calibri"/>
                <a:cs typeface="Calibri"/>
              </a:rPr>
              <a:t>municipal </a:t>
            </a:r>
            <a:r>
              <a:rPr sz="1600" b="1" spc="-10" dirty="0">
                <a:solidFill>
                  <a:srgbClr val="C9634C"/>
                </a:solidFill>
                <a:latin typeface="Calibri"/>
                <a:cs typeface="Calibri"/>
              </a:rPr>
              <a:t>financial  </a:t>
            </a:r>
            <a:r>
              <a:rPr sz="1600" b="1" dirty="0">
                <a:solidFill>
                  <a:srgbClr val="C9634C"/>
                </a:solidFill>
                <a:latin typeface="Calibri"/>
                <a:cs typeface="Calibri"/>
              </a:rPr>
              <a:t>decision-making.</a:t>
            </a:r>
            <a:endParaRPr sz="1600" dirty="0">
              <a:latin typeface="Calibri"/>
              <a:cs typeface="Calibri"/>
            </a:endParaRPr>
          </a:p>
        </p:txBody>
      </p:sp>
      <p:sp>
        <p:nvSpPr>
          <p:cNvPr id="4" name="object 4"/>
          <p:cNvSpPr txBox="1"/>
          <p:nvPr/>
        </p:nvSpPr>
        <p:spPr>
          <a:xfrm>
            <a:off x="5930900" y="1269124"/>
            <a:ext cx="2937510" cy="5472652"/>
          </a:xfrm>
          <a:prstGeom prst="rect">
            <a:avLst/>
          </a:prstGeom>
        </p:spPr>
        <p:txBody>
          <a:bodyPr vert="horz" wrap="square" lIns="0" tIns="156845" rIns="0" bIns="0" rtlCol="0">
            <a:spAutoFit/>
          </a:bodyPr>
          <a:lstStyle/>
          <a:p>
            <a:pPr marL="12700">
              <a:lnSpc>
                <a:spcPct val="100000"/>
              </a:lnSpc>
              <a:spcBef>
                <a:spcPts val="1235"/>
              </a:spcBef>
            </a:pPr>
            <a:r>
              <a:rPr sz="2400" b="1" spc="-10" dirty="0">
                <a:solidFill>
                  <a:srgbClr val="E7B50B"/>
                </a:solidFill>
                <a:latin typeface="Segoe Print"/>
                <a:cs typeface="Segoe Print"/>
              </a:rPr>
              <a:t>ACTIONS</a:t>
            </a:r>
            <a:endParaRPr sz="2400" dirty="0">
              <a:latin typeface="Segoe Print"/>
              <a:cs typeface="Segoe Print"/>
            </a:endParaRPr>
          </a:p>
          <a:p>
            <a:pPr marL="241300" marR="5080" indent="-228600">
              <a:lnSpc>
                <a:spcPct val="100000"/>
              </a:lnSpc>
              <a:spcBef>
                <a:spcPts val="760"/>
              </a:spcBef>
              <a:buChar char="•"/>
              <a:tabLst>
                <a:tab pos="240665" algn="l"/>
                <a:tab pos="241300" algn="l"/>
              </a:tabLst>
            </a:pPr>
            <a:r>
              <a:rPr sz="1600" b="1" dirty="0">
                <a:solidFill>
                  <a:srgbClr val="1B746C"/>
                </a:solidFill>
                <a:latin typeface="Calibri"/>
                <a:cs typeface="Calibri"/>
              </a:rPr>
              <a:t>Assess </a:t>
            </a:r>
            <a:r>
              <a:rPr sz="1600" b="1" spc="-10" dirty="0">
                <a:solidFill>
                  <a:srgbClr val="1B746C"/>
                </a:solidFill>
                <a:latin typeface="Calibri"/>
                <a:cs typeface="Calibri"/>
              </a:rPr>
              <a:t>town </a:t>
            </a:r>
            <a:r>
              <a:rPr sz="1600" b="1" spc="-5" dirty="0">
                <a:solidFill>
                  <a:srgbClr val="1B746C"/>
                </a:solidFill>
                <a:latin typeface="Calibri"/>
                <a:cs typeface="Calibri"/>
              </a:rPr>
              <a:t>properties  </a:t>
            </a:r>
            <a:r>
              <a:rPr sz="1600" b="1" dirty="0">
                <a:solidFill>
                  <a:srgbClr val="1B746C"/>
                </a:solidFill>
                <a:latin typeface="Calibri"/>
                <a:cs typeface="Calibri"/>
              </a:rPr>
              <a:t>(including </a:t>
            </a:r>
            <a:r>
              <a:rPr sz="1600" b="1" spc="-10" dirty="0">
                <a:solidFill>
                  <a:srgbClr val="1B746C"/>
                </a:solidFill>
                <a:latin typeface="Calibri"/>
                <a:cs typeface="Calibri"/>
              </a:rPr>
              <a:t>improved </a:t>
            </a:r>
            <a:r>
              <a:rPr sz="1600" b="1" spc="-5" dirty="0">
                <a:solidFill>
                  <a:srgbClr val="1B746C"/>
                </a:solidFill>
                <a:latin typeface="Calibri"/>
                <a:cs typeface="Calibri"/>
              </a:rPr>
              <a:t>facilities)  </a:t>
            </a:r>
            <a:r>
              <a:rPr sz="1600" b="1" dirty="0">
                <a:solidFill>
                  <a:srgbClr val="1B746C"/>
                </a:solidFill>
                <a:latin typeface="Calibri"/>
                <a:cs typeface="Calibri"/>
              </a:rPr>
              <a:t>and </a:t>
            </a:r>
            <a:r>
              <a:rPr sz="1600" b="1" spc="-10" dirty="0">
                <a:solidFill>
                  <a:srgbClr val="1B746C"/>
                </a:solidFill>
                <a:latin typeface="Calibri"/>
                <a:cs typeface="Calibri"/>
              </a:rPr>
              <a:t>develop </a:t>
            </a:r>
            <a:r>
              <a:rPr sz="1600" b="1" dirty="0">
                <a:solidFill>
                  <a:srgbClr val="1B746C"/>
                </a:solidFill>
                <a:latin typeface="Calibri"/>
                <a:cs typeface="Calibri"/>
              </a:rPr>
              <a:t>a </a:t>
            </a:r>
            <a:r>
              <a:rPr sz="1600" b="1" spc="-10" dirty="0">
                <a:solidFill>
                  <a:srgbClr val="1B746C"/>
                </a:solidFill>
                <a:latin typeface="Calibri"/>
                <a:cs typeface="Calibri"/>
              </a:rPr>
              <a:t>Capital  Maintenance </a:t>
            </a:r>
            <a:r>
              <a:rPr sz="1600" b="1" spc="-5" dirty="0">
                <a:solidFill>
                  <a:srgbClr val="1B746C"/>
                </a:solidFill>
                <a:latin typeface="Calibri"/>
                <a:cs typeface="Calibri"/>
              </a:rPr>
              <a:t>Plan that enables  </a:t>
            </a:r>
            <a:r>
              <a:rPr sz="1600" b="1" dirty="0">
                <a:solidFill>
                  <a:srgbClr val="1B746C"/>
                </a:solidFill>
                <a:latin typeface="Calibri"/>
                <a:cs typeface="Calibri"/>
              </a:rPr>
              <a:t>the </a:t>
            </a:r>
            <a:r>
              <a:rPr sz="1600" b="1" spc="-10" dirty="0">
                <a:solidFill>
                  <a:srgbClr val="1B746C"/>
                </a:solidFill>
                <a:latin typeface="Calibri"/>
                <a:cs typeface="Calibri"/>
              </a:rPr>
              <a:t>town to </a:t>
            </a:r>
            <a:r>
              <a:rPr sz="1600" b="1" spc="-5" dirty="0">
                <a:solidFill>
                  <a:srgbClr val="1B746C"/>
                </a:solidFill>
                <a:latin typeface="Calibri"/>
                <a:cs typeface="Calibri"/>
              </a:rPr>
              <a:t>adequately </a:t>
            </a:r>
            <a:r>
              <a:rPr sz="1600" b="1" dirty="0">
                <a:solidFill>
                  <a:srgbClr val="1B746C"/>
                </a:solidFill>
                <a:latin typeface="Calibri"/>
                <a:cs typeface="Calibri"/>
              </a:rPr>
              <a:t>plan</a:t>
            </a:r>
            <a:r>
              <a:rPr sz="1600" b="1" spc="-75" dirty="0">
                <a:solidFill>
                  <a:srgbClr val="1B746C"/>
                </a:solidFill>
                <a:latin typeface="Calibri"/>
                <a:cs typeface="Calibri"/>
              </a:rPr>
              <a:t> </a:t>
            </a:r>
            <a:r>
              <a:rPr sz="1600" b="1" spc="-10" dirty="0">
                <a:solidFill>
                  <a:srgbClr val="1B746C"/>
                </a:solidFill>
                <a:latin typeface="Calibri"/>
                <a:cs typeface="Calibri"/>
              </a:rPr>
              <a:t>for  future </a:t>
            </a:r>
            <a:r>
              <a:rPr sz="1600" b="1" spc="-5" dirty="0">
                <a:solidFill>
                  <a:srgbClr val="1B746C"/>
                </a:solidFill>
                <a:latin typeface="Calibri"/>
                <a:cs typeface="Calibri"/>
              </a:rPr>
              <a:t>capital</a:t>
            </a:r>
            <a:r>
              <a:rPr sz="1600" b="1" dirty="0">
                <a:solidFill>
                  <a:srgbClr val="1B746C"/>
                </a:solidFill>
                <a:latin typeface="Calibri"/>
                <a:cs typeface="Calibri"/>
              </a:rPr>
              <a:t> </a:t>
            </a:r>
            <a:r>
              <a:rPr sz="1600" b="1" spc="-10" dirty="0">
                <a:solidFill>
                  <a:srgbClr val="1B746C"/>
                </a:solidFill>
                <a:latin typeface="Calibri"/>
                <a:cs typeface="Calibri"/>
              </a:rPr>
              <a:t>improvements.</a:t>
            </a:r>
            <a:endParaRPr lang="en-US" sz="1600" b="1" spc="-10" dirty="0">
              <a:solidFill>
                <a:srgbClr val="1B746C"/>
              </a:solidFill>
              <a:latin typeface="Calibri"/>
              <a:cs typeface="Calibri"/>
            </a:endParaRPr>
          </a:p>
          <a:p>
            <a:pPr marL="241300" marR="5080" indent="-228600">
              <a:lnSpc>
                <a:spcPct val="100000"/>
              </a:lnSpc>
              <a:spcBef>
                <a:spcPts val="760"/>
              </a:spcBef>
              <a:buChar char="•"/>
              <a:tabLst>
                <a:tab pos="240665" algn="l"/>
                <a:tab pos="241300" algn="l"/>
              </a:tabLst>
            </a:pPr>
            <a:r>
              <a:rPr lang="en-US" sz="1600" b="1" spc="-10" dirty="0">
                <a:solidFill>
                  <a:srgbClr val="1B746C"/>
                </a:solidFill>
                <a:latin typeface="Calibri"/>
                <a:cs typeface="Calibri"/>
              </a:rPr>
              <a:t>Continue to pursue opportunities for collaboration with regional partners and neighboring communities to provide programming and mutual aid support </a:t>
            </a:r>
          </a:p>
          <a:p>
            <a:pPr marL="241300" marR="5080" indent="-228600">
              <a:lnSpc>
                <a:spcPct val="100000"/>
              </a:lnSpc>
              <a:spcBef>
                <a:spcPts val="760"/>
              </a:spcBef>
              <a:buChar char="•"/>
              <a:tabLst>
                <a:tab pos="240665" algn="l"/>
                <a:tab pos="241300" algn="l"/>
              </a:tabLst>
            </a:pPr>
            <a:r>
              <a:rPr lang="en-US" sz="1600" b="1" spc="-10" dirty="0">
                <a:solidFill>
                  <a:srgbClr val="1B746C"/>
                </a:solidFill>
                <a:latin typeface="Calibri"/>
                <a:cs typeface="Calibri"/>
              </a:rPr>
              <a:t>Explore grants available to assist in the funding of capital investments within the community.</a:t>
            </a:r>
          </a:p>
          <a:p>
            <a:pPr marL="241300" marR="5080" indent="-228600">
              <a:lnSpc>
                <a:spcPct val="100000"/>
              </a:lnSpc>
              <a:spcBef>
                <a:spcPts val="760"/>
              </a:spcBef>
              <a:buChar char="•"/>
              <a:tabLst>
                <a:tab pos="240665" algn="l"/>
                <a:tab pos="241300" algn="l"/>
              </a:tabLst>
            </a:pPr>
            <a:endParaRPr lang="en-US" sz="1600" b="1" spc="-10" dirty="0">
              <a:solidFill>
                <a:srgbClr val="1B746C"/>
              </a:solidFill>
              <a:latin typeface="Calibri"/>
              <a:cs typeface="Calibri"/>
            </a:endParaRPr>
          </a:p>
          <a:p>
            <a:pPr marL="241300" marR="5080" indent="-228600">
              <a:lnSpc>
                <a:spcPct val="100000"/>
              </a:lnSpc>
              <a:spcBef>
                <a:spcPts val="760"/>
              </a:spcBef>
              <a:buChar char="•"/>
              <a:tabLst>
                <a:tab pos="240665" algn="l"/>
                <a:tab pos="241300" algn="l"/>
              </a:tabLst>
            </a:pPr>
            <a:endParaRPr sz="1600" dirty="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23765" y="3461603"/>
            <a:ext cx="5211445" cy="756920"/>
          </a:xfrm>
          <a:prstGeom prst="rect">
            <a:avLst/>
          </a:prstGeom>
        </p:spPr>
        <p:txBody>
          <a:bodyPr vert="horz" wrap="square" lIns="0" tIns="12700" rIns="0" bIns="0" rtlCol="0">
            <a:spAutoFit/>
          </a:bodyPr>
          <a:lstStyle/>
          <a:p>
            <a:pPr marL="12700">
              <a:lnSpc>
                <a:spcPct val="100000"/>
              </a:lnSpc>
              <a:spcBef>
                <a:spcPts val="100"/>
              </a:spcBef>
              <a:tabLst>
                <a:tab pos="2390140" algn="l"/>
              </a:tabLst>
            </a:pPr>
            <a:r>
              <a:rPr spc="-5" dirty="0"/>
              <a:t>FUTURE	</a:t>
            </a:r>
            <a:r>
              <a:rPr dirty="0"/>
              <a:t>LAND</a:t>
            </a:r>
            <a:r>
              <a:rPr spc="-95" dirty="0"/>
              <a:t> </a:t>
            </a:r>
            <a:r>
              <a:rPr spc="-5" dirty="0"/>
              <a:t>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2538095" cy="756920"/>
          </a:xfrm>
          <a:prstGeom prst="rect">
            <a:avLst/>
          </a:prstGeom>
        </p:spPr>
        <p:txBody>
          <a:bodyPr vert="horz" wrap="square" lIns="0" tIns="12700" rIns="0" bIns="0" rtlCol="0">
            <a:spAutoFit/>
          </a:bodyPr>
          <a:lstStyle/>
          <a:p>
            <a:pPr marL="12700">
              <a:lnSpc>
                <a:spcPct val="100000"/>
              </a:lnSpc>
              <a:spcBef>
                <a:spcPts val="100"/>
              </a:spcBef>
            </a:pPr>
            <a:r>
              <a:rPr dirty="0"/>
              <a:t>AGENDA</a:t>
            </a:r>
          </a:p>
        </p:txBody>
      </p:sp>
      <p:sp>
        <p:nvSpPr>
          <p:cNvPr id="3" name="object 3"/>
          <p:cNvSpPr txBox="1"/>
          <p:nvPr/>
        </p:nvSpPr>
        <p:spPr>
          <a:xfrm>
            <a:off x="844550" y="1273555"/>
            <a:ext cx="6595745" cy="5160387"/>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2400" b="1" spc="-20" dirty="0">
                <a:solidFill>
                  <a:srgbClr val="C9634C"/>
                </a:solidFill>
                <a:latin typeface="Calibri"/>
                <a:cs typeface="Calibri"/>
              </a:rPr>
              <a:t>Welcome </a:t>
            </a:r>
            <a:r>
              <a:rPr sz="2400" b="1" dirty="0">
                <a:solidFill>
                  <a:srgbClr val="C9634C"/>
                </a:solidFill>
                <a:latin typeface="Calibri"/>
                <a:cs typeface="Calibri"/>
              </a:rPr>
              <a:t>&amp;</a:t>
            </a:r>
            <a:r>
              <a:rPr sz="2400" b="1" spc="15" dirty="0">
                <a:solidFill>
                  <a:srgbClr val="C9634C"/>
                </a:solidFill>
                <a:latin typeface="Calibri"/>
                <a:cs typeface="Calibri"/>
              </a:rPr>
              <a:t> </a:t>
            </a:r>
            <a:r>
              <a:rPr sz="2400" b="1" spc="-10" dirty="0">
                <a:solidFill>
                  <a:srgbClr val="C9634C"/>
                </a:solidFill>
                <a:latin typeface="Calibri"/>
                <a:cs typeface="Calibri"/>
              </a:rPr>
              <a:t>Objectives</a:t>
            </a:r>
            <a:endParaRPr sz="2400" dirty="0">
              <a:latin typeface="Calibri"/>
              <a:cs typeface="Calibri"/>
            </a:endParaRPr>
          </a:p>
          <a:p>
            <a:pPr>
              <a:lnSpc>
                <a:spcPct val="100000"/>
              </a:lnSpc>
              <a:spcBef>
                <a:spcPts val="5"/>
              </a:spcBef>
              <a:buClr>
                <a:srgbClr val="C9634C"/>
              </a:buClr>
              <a:buFont typeface="Calibri"/>
              <a:buChar char="•"/>
            </a:pPr>
            <a:endParaRPr sz="1950" dirty="0">
              <a:latin typeface="Times New Roman"/>
              <a:cs typeface="Times New Roman"/>
            </a:endParaRPr>
          </a:p>
          <a:p>
            <a:pPr marL="241300" indent="-228600">
              <a:lnSpc>
                <a:spcPct val="100000"/>
              </a:lnSpc>
              <a:buChar char="•"/>
              <a:tabLst>
                <a:tab pos="241300" algn="l"/>
              </a:tabLst>
            </a:pPr>
            <a:r>
              <a:rPr lang="en-US" sz="2400" b="1" spc="-15" dirty="0">
                <a:solidFill>
                  <a:srgbClr val="C9634C"/>
                </a:solidFill>
                <a:latin typeface="Calibri"/>
                <a:cs typeface="Calibri"/>
              </a:rPr>
              <a:t>Hancock</a:t>
            </a:r>
            <a:r>
              <a:rPr sz="2400" b="1" spc="-30" dirty="0">
                <a:solidFill>
                  <a:srgbClr val="C9634C"/>
                </a:solidFill>
                <a:latin typeface="Calibri"/>
                <a:cs typeface="Calibri"/>
              </a:rPr>
              <a:t> </a:t>
            </a:r>
            <a:r>
              <a:rPr sz="2400" b="1" spc="-10" dirty="0">
                <a:solidFill>
                  <a:srgbClr val="C9634C"/>
                </a:solidFill>
                <a:latin typeface="Calibri"/>
                <a:cs typeface="Calibri"/>
              </a:rPr>
              <a:t>Comprehensive </a:t>
            </a:r>
            <a:r>
              <a:rPr sz="2400" b="1" spc="-5" dirty="0">
                <a:solidFill>
                  <a:srgbClr val="C9634C"/>
                </a:solidFill>
                <a:latin typeface="Calibri"/>
                <a:cs typeface="Calibri"/>
              </a:rPr>
              <a:t>Plan Overview</a:t>
            </a:r>
            <a:endParaRPr sz="2400" dirty="0">
              <a:latin typeface="Calibri"/>
              <a:cs typeface="Calibri"/>
            </a:endParaRPr>
          </a:p>
          <a:p>
            <a:pPr>
              <a:lnSpc>
                <a:spcPct val="100000"/>
              </a:lnSpc>
              <a:spcBef>
                <a:spcPts val="25"/>
              </a:spcBef>
              <a:buClr>
                <a:srgbClr val="C9634C"/>
              </a:buClr>
              <a:buFont typeface="Calibri"/>
              <a:buChar char="•"/>
            </a:pPr>
            <a:endParaRPr sz="1900" dirty="0">
              <a:latin typeface="Times New Roman"/>
              <a:cs typeface="Times New Roman"/>
            </a:endParaRPr>
          </a:p>
          <a:p>
            <a:pPr marL="666750" lvl="1" indent="-139700">
              <a:lnSpc>
                <a:spcPct val="100000"/>
              </a:lnSpc>
              <a:buSzPct val="95454"/>
              <a:buChar char="•"/>
              <a:tabLst>
                <a:tab pos="667385" algn="l"/>
              </a:tabLst>
            </a:pPr>
            <a:r>
              <a:rPr sz="2200" b="0" i="1" dirty="0">
                <a:solidFill>
                  <a:srgbClr val="1B746C"/>
                </a:solidFill>
                <a:latin typeface="Calibri Light"/>
                <a:cs typeface="Calibri Light"/>
              </a:rPr>
              <a:t>Comprehensive Plan</a:t>
            </a:r>
            <a:r>
              <a:rPr sz="2200" b="0" i="1" spc="-5" dirty="0">
                <a:solidFill>
                  <a:srgbClr val="1B746C"/>
                </a:solidFill>
                <a:latin typeface="Calibri Light"/>
                <a:cs typeface="Calibri Light"/>
              </a:rPr>
              <a:t> </a:t>
            </a:r>
            <a:r>
              <a:rPr sz="2200" b="0" i="1" dirty="0">
                <a:solidFill>
                  <a:srgbClr val="1B746C"/>
                </a:solidFill>
                <a:latin typeface="Calibri Light"/>
                <a:cs typeface="Calibri Light"/>
              </a:rPr>
              <a:t>101</a:t>
            </a:r>
            <a:endParaRPr lang="en-US" sz="2200" b="0" i="1" dirty="0">
              <a:solidFill>
                <a:srgbClr val="1B746C"/>
              </a:solidFill>
              <a:latin typeface="Calibri Light"/>
              <a:cs typeface="Calibri Light"/>
            </a:endParaRPr>
          </a:p>
          <a:p>
            <a:pPr marL="666750" lvl="1" indent="-139700">
              <a:lnSpc>
                <a:spcPct val="100000"/>
              </a:lnSpc>
              <a:buSzPct val="95454"/>
              <a:buChar char="•"/>
              <a:tabLst>
                <a:tab pos="667385" algn="l"/>
              </a:tabLst>
            </a:pPr>
            <a:r>
              <a:rPr lang="en-US" sz="2200" i="1" dirty="0">
                <a:solidFill>
                  <a:srgbClr val="1B746C"/>
                </a:solidFill>
                <a:latin typeface="Calibri Light"/>
                <a:cs typeface="Calibri Light"/>
              </a:rPr>
              <a:t>Public Engagement</a:t>
            </a:r>
            <a:endParaRPr sz="2200" dirty="0">
              <a:latin typeface="Calibri Light"/>
              <a:cs typeface="Calibri Light"/>
            </a:endParaRPr>
          </a:p>
          <a:p>
            <a:pPr marL="666750" lvl="1" indent="-139700">
              <a:lnSpc>
                <a:spcPct val="100000"/>
              </a:lnSpc>
              <a:spcBef>
                <a:spcPts val="900"/>
              </a:spcBef>
              <a:buSzPct val="95454"/>
              <a:buChar char="•"/>
              <a:tabLst>
                <a:tab pos="667385" algn="l"/>
              </a:tabLst>
            </a:pPr>
            <a:r>
              <a:rPr sz="2200" b="0" i="1" spc="-5" dirty="0">
                <a:solidFill>
                  <a:srgbClr val="1B746C"/>
                </a:solidFill>
                <a:latin typeface="Calibri Light"/>
                <a:cs typeface="Calibri Light"/>
              </a:rPr>
              <a:t>Vision</a:t>
            </a:r>
            <a:endParaRPr sz="2200" dirty="0">
              <a:latin typeface="Calibri Light"/>
              <a:cs typeface="Calibri Light"/>
            </a:endParaRPr>
          </a:p>
          <a:p>
            <a:pPr marL="666750" lvl="1" indent="-139700">
              <a:lnSpc>
                <a:spcPct val="100000"/>
              </a:lnSpc>
              <a:spcBef>
                <a:spcPts val="900"/>
              </a:spcBef>
              <a:buSzPct val="95454"/>
              <a:buChar char="•"/>
              <a:tabLst>
                <a:tab pos="667385" algn="l"/>
              </a:tabLst>
            </a:pPr>
            <a:r>
              <a:rPr sz="2200" b="0" i="1" dirty="0">
                <a:solidFill>
                  <a:srgbClr val="1B746C"/>
                </a:solidFill>
                <a:latin typeface="Calibri Light"/>
                <a:cs typeface="Calibri Light"/>
              </a:rPr>
              <a:t>Major</a:t>
            </a:r>
            <a:r>
              <a:rPr sz="2200" b="0" i="1" spc="-5" dirty="0">
                <a:solidFill>
                  <a:srgbClr val="1B746C"/>
                </a:solidFill>
                <a:latin typeface="Calibri Light"/>
                <a:cs typeface="Calibri Light"/>
              </a:rPr>
              <a:t> </a:t>
            </a:r>
            <a:r>
              <a:rPr sz="2200" b="0" i="1" dirty="0">
                <a:solidFill>
                  <a:srgbClr val="1B746C"/>
                </a:solidFill>
                <a:latin typeface="Calibri Light"/>
                <a:cs typeface="Calibri Light"/>
              </a:rPr>
              <a:t>Themes</a:t>
            </a:r>
            <a:endParaRPr sz="2200" dirty="0">
              <a:latin typeface="Calibri Light"/>
              <a:cs typeface="Calibri Light"/>
            </a:endParaRPr>
          </a:p>
          <a:p>
            <a:pPr marL="666750" lvl="1" indent="-139700">
              <a:lnSpc>
                <a:spcPct val="100000"/>
              </a:lnSpc>
              <a:spcBef>
                <a:spcPts val="900"/>
              </a:spcBef>
              <a:buSzPct val="95454"/>
              <a:buChar char="•"/>
              <a:tabLst>
                <a:tab pos="667385" algn="l"/>
              </a:tabLst>
            </a:pPr>
            <a:r>
              <a:rPr sz="2200" b="0" i="1" spc="-10" dirty="0">
                <a:solidFill>
                  <a:srgbClr val="1B746C"/>
                </a:solidFill>
                <a:latin typeface="Calibri Light"/>
                <a:cs typeface="Calibri Light"/>
              </a:rPr>
              <a:t>Future </a:t>
            </a:r>
            <a:r>
              <a:rPr sz="2200" b="0" i="1" dirty="0">
                <a:solidFill>
                  <a:srgbClr val="1B746C"/>
                </a:solidFill>
                <a:latin typeface="Calibri Light"/>
                <a:cs typeface="Calibri Light"/>
              </a:rPr>
              <a:t>Land Use</a:t>
            </a:r>
            <a:r>
              <a:rPr sz="2200" b="0" i="1" spc="5" dirty="0">
                <a:solidFill>
                  <a:srgbClr val="1B746C"/>
                </a:solidFill>
                <a:latin typeface="Calibri Light"/>
                <a:cs typeface="Calibri Light"/>
              </a:rPr>
              <a:t> </a:t>
            </a:r>
            <a:r>
              <a:rPr sz="2200" b="0" i="1" dirty="0">
                <a:solidFill>
                  <a:srgbClr val="1B746C"/>
                </a:solidFill>
                <a:latin typeface="Calibri Light"/>
                <a:cs typeface="Calibri Light"/>
              </a:rPr>
              <a:t>Plan</a:t>
            </a:r>
            <a:endParaRPr sz="2200" dirty="0">
              <a:latin typeface="Calibri Light"/>
              <a:cs typeface="Calibri Light"/>
            </a:endParaRPr>
          </a:p>
          <a:p>
            <a:pPr>
              <a:lnSpc>
                <a:spcPct val="100000"/>
              </a:lnSpc>
              <a:spcBef>
                <a:spcPts val="10"/>
              </a:spcBef>
              <a:buClr>
                <a:srgbClr val="C9634C"/>
              </a:buClr>
              <a:buFont typeface="Calibri"/>
              <a:buChar char="•"/>
            </a:pPr>
            <a:endParaRPr sz="1950" dirty="0">
              <a:latin typeface="Times New Roman"/>
              <a:cs typeface="Times New Roman"/>
            </a:endParaRPr>
          </a:p>
          <a:p>
            <a:pPr marL="241300" indent="-228600">
              <a:lnSpc>
                <a:spcPct val="100000"/>
              </a:lnSpc>
              <a:buChar char="•"/>
              <a:tabLst>
                <a:tab pos="241300" algn="l"/>
              </a:tabLst>
            </a:pPr>
            <a:r>
              <a:rPr lang="en-US" sz="2400" b="1" spc="-15" dirty="0">
                <a:solidFill>
                  <a:srgbClr val="C9634C"/>
                </a:solidFill>
                <a:latin typeface="Calibri"/>
                <a:cs typeface="Calibri"/>
              </a:rPr>
              <a:t>N</a:t>
            </a:r>
            <a:r>
              <a:rPr sz="2400" b="1" spc="-15" dirty="0">
                <a:solidFill>
                  <a:srgbClr val="C9634C"/>
                </a:solidFill>
                <a:latin typeface="Calibri"/>
                <a:cs typeface="Calibri"/>
              </a:rPr>
              <a:t>ext</a:t>
            </a:r>
            <a:r>
              <a:rPr sz="2400" b="1" spc="-10" dirty="0">
                <a:solidFill>
                  <a:srgbClr val="C9634C"/>
                </a:solidFill>
                <a:latin typeface="Calibri"/>
                <a:cs typeface="Calibri"/>
              </a:rPr>
              <a:t> Steps</a:t>
            </a:r>
            <a:endParaRPr lang="en-US" sz="2400" b="1" spc="-10" dirty="0">
              <a:solidFill>
                <a:srgbClr val="C9634C"/>
              </a:solidFill>
              <a:latin typeface="Calibri"/>
              <a:cs typeface="Calibri"/>
            </a:endParaRPr>
          </a:p>
          <a:p>
            <a:pPr marL="12700">
              <a:lnSpc>
                <a:spcPct val="100000"/>
              </a:lnSpc>
              <a:tabLst>
                <a:tab pos="241300" algn="l"/>
              </a:tabLst>
            </a:pPr>
            <a:endParaRPr lang="en-US" sz="2400" b="1" spc="-10" dirty="0">
              <a:solidFill>
                <a:srgbClr val="C9634C"/>
              </a:solidFill>
              <a:latin typeface="Calibri"/>
              <a:cs typeface="Calibri"/>
            </a:endParaRPr>
          </a:p>
          <a:p>
            <a:pPr marL="241300" indent="-228600">
              <a:buFontTx/>
              <a:buChar char="•"/>
              <a:tabLst>
                <a:tab pos="241300" algn="l"/>
              </a:tabLst>
            </a:pPr>
            <a:r>
              <a:rPr lang="en-US" sz="2400" b="1" spc="-5" dirty="0">
                <a:solidFill>
                  <a:srgbClr val="C9634C"/>
                </a:solidFill>
                <a:cs typeface="Calibri"/>
              </a:rPr>
              <a:t>Public </a:t>
            </a:r>
            <a:r>
              <a:rPr lang="en-US" sz="2400" b="1" spc="-10" dirty="0">
                <a:solidFill>
                  <a:srgbClr val="C9634C"/>
                </a:solidFill>
                <a:cs typeface="Calibri"/>
              </a:rPr>
              <a:t>Discussion </a:t>
            </a:r>
            <a:r>
              <a:rPr lang="en-US" sz="2400" b="1" dirty="0">
                <a:solidFill>
                  <a:srgbClr val="C9634C"/>
                </a:solidFill>
                <a:cs typeface="Calibri"/>
              </a:rPr>
              <a:t>/ </a:t>
            </a:r>
            <a:r>
              <a:rPr lang="en-US" sz="2400" b="1" spc="-10" dirty="0">
                <a:solidFill>
                  <a:srgbClr val="C9634C"/>
                </a:solidFill>
                <a:cs typeface="Calibri"/>
              </a:rPr>
              <a:t>Question </a:t>
            </a:r>
            <a:r>
              <a:rPr lang="en-US" sz="2400" b="1" dirty="0">
                <a:solidFill>
                  <a:srgbClr val="C9634C"/>
                </a:solidFill>
                <a:cs typeface="Calibri"/>
              </a:rPr>
              <a:t>&amp; </a:t>
            </a:r>
            <a:r>
              <a:rPr lang="en-US" sz="2400" b="1" spc="-10" dirty="0">
                <a:solidFill>
                  <a:srgbClr val="C9634C"/>
                </a:solidFill>
                <a:cs typeface="Calibri"/>
              </a:rPr>
              <a:t>Answer</a:t>
            </a:r>
            <a:endParaRPr lang="en-US" sz="2400" dirty="0">
              <a:cs typeface="Calibri"/>
            </a:endParaRPr>
          </a:p>
          <a:p>
            <a:pPr marL="241300" indent="-228600">
              <a:lnSpc>
                <a:spcPct val="100000"/>
              </a:lnSpc>
              <a:buChar char="•"/>
              <a:tabLst>
                <a:tab pos="241300" algn="l"/>
              </a:tabLst>
            </a:pPr>
            <a:endParaRPr sz="2400" dirty="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5211445" cy="756920"/>
          </a:xfrm>
          <a:prstGeom prst="rect">
            <a:avLst/>
          </a:prstGeom>
        </p:spPr>
        <p:txBody>
          <a:bodyPr vert="horz" wrap="square" lIns="0" tIns="12700" rIns="0" bIns="0" rtlCol="0">
            <a:spAutoFit/>
          </a:bodyPr>
          <a:lstStyle/>
          <a:p>
            <a:pPr marL="12700">
              <a:lnSpc>
                <a:spcPct val="100000"/>
              </a:lnSpc>
              <a:spcBef>
                <a:spcPts val="100"/>
              </a:spcBef>
              <a:tabLst>
                <a:tab pos="2390140" algn="l"/>
              </a:tabLst>
            </a:pPr>
            <a:r>
              <a:rPr spc="-5" dirty="0"/>
              <a:t>FUTURE	</a:t>
            </a:r>
            <a:r>
              <a:rPr dirty="0"/>
              <a:t>LAND</a:t>
            </a:r>
            <a:r>
              <a:rPr spc="-95" dirty="0"/>
              <a:t> </a:t>
            </a:r>
            <a:r>
              <a:rPr spc="-5" dirty="0"/>
              <a:t>USE</a:t>
            </a:r>
          </a:p>
        </p:txBody>
      </p:sp>
      <p:sp>
        <p:nvSpPr>
          <p:cNvPr id="3" name="object 3"/>
          <p:cNvSpPr txBox="1">
            <a:spLocks noGrp="1"/>
          </p:cNvSpPr>
          <p:nvPr>
            <p:ph sz="half" idx="2"/>
          </p:nvPr>
        </p:nvSpPr>
        <p:spPr>
          <a:xfrm>
            <a:off x="673100" y="1269124"/>
            <a:ext cx="4145915" cy="4292842"/>
          </a:xfrm>
          <a:prstGeom prst="rect">
            <a:avLst/>
          </a:prstGeom>
        </p:spPr>
        <p:txBody>
          <a:bodyPr vert="horz" wrap="square" lIns="0" tIns="156845" rIns="0" bIns="0" rtlCol="0">
            <a:spAutoFit/>
          </a:bodyPr>
          <a:lstStyle/>
          <a:p>
            <a:pPr marL="12700">
              <a:lnSpc>
                <a:spcPct val="100000"/>
              </a:lnSpc>
              <a:spcBef>
                <a:spcPts val="1235"/>
              </a:spcBef>
            </a:pPr>
            <a:r>
              <a:rPr spc="-20" dirty="0"/>
              <a:t>GOALS</a:t>
            </a:r>
          </a:p>
          <a:p>
            <a:pPr marL="241300" marR="93345" indent="-228600">
              <a:lnSpc>
                <a:spcPct val="100000"/>
              </a:lnSpc>
              <a:spcBef>
                <a:spcPts val="760"/>
              </a:spcBef>
              <a:buChar char="•"/>
              <a:tabLst>
                <a:tab pos="240665" algn="l"/>
                <a:tab pos="241300" algn="l"/>
              </a:tabLst>
            </a:pPr>
            <a:r>
              <a:rPr sz="1600" spc="-10" dirty="0">
                <a:solidFill>
                  <a:srgbClr val="C9634C"/>
                </a:solidFill>
                <a:latin typeface="Calibri"/>
                <a:cs typeface="Calibri"/>
              </a:rPr>
              <a:t>Opportunities for </a:t>
            </a:r>
            <a:r>
              <a:rPr sz="1600" dirty="0">
                <a:solidFill>
                  <a:srgbClr val="C9634C"/>
                </a:solidFill>
                <a:latin typeface="Calibri"/>
                <a:cs typeface="Calibri"/>
              </a:rPr>
              <a:t>those </a:t>
            </a:r>
            <a:r>
              <a:rPr sz="1600" spc="-5" dirty="0">
                <a:solidFill>
                  <a:srgbClr val="C9634C"/>
                </a:solidFill>
                <a:latin typeface="Calibri"/>
                <a:cs typeface="Calibri"/>
              </a:rPr>
              <a:t>who </a:t>
            </a:r>
            <a:r>
              <a:rPr sz="1600" spc="-10" dirty="0">
                <a:solidFill>
                  <a:srgbClr val="C9634C"/>
                </a:solidFill>
                <a:latin typeface="Calibri"/>
                <a:cs typeface="Calibri"/>
              </a:rPr>
              <a:t>want to </a:t>
            </a:r>
            <a:r>
              <a:rPr sz="1600" spc="-5" dirty="0">
                <a:solidFill>
                  <a:srgbClr val="C9634C"/>
                </a:solidFill>
                <a:latin typeface="Calibri"/>
                <a:cs typeface="Calibri"/>
              </a:rPr>
              <a:t>live </a:t>
            </a:r>
            <a:r>
              <a:rPr sz="1600" dirty="0">
                <a:solidFill>
                  <a:srgbClr val="C9634C"/>
                </a:solidFill>
                <a:latin typeface="Calibri"/>
                <a:cs typeface="Calibri"/>
              </a:rPr>
              <a:t>and  </a:t>
            </a:r>
            <a:r>
              <a:rPr sz="1600" spc="-10" dirty="0">
                <a:solidFill>
                  <a:srgbClr val="C9634C"/>
                </a:solidFill>
                <a:latin typeface="Calibri"/>
                <a:cs typeface="Calibri"/>
              </a:rPr>
              <a:t>promote </a:t>
            </a:r>
            <a:r>
              <a:rPr sz="1600" dirty="0">
                <a:solidFill>
                  <a:srgbClr val="C9634C"/>
                </a:solidFill>
                <a:latin typeface="Calibri"/>
                <a:cs typeface="Calibri"/>
              </a:rPr>
              <a:t>business in </a:t>
            </a:r>
            <a:r>
              <a:rPr lang="en-US" sz="1600" spc="-15" dirty="0">
                <a:solidFill>
                  <a:srgbClr val="C9634C"/>
                </a:solidFill>
                <a:latin typeface="Calibri"/>
                <a:cs typeface="Calibri"/>
              </a:rPr>
              <a:t>Hancock</a:t>
            </a:r>
            <a:r>
              <a:rPr sz="1600" spc="-30" dirty="0">
                <a:solidFill>
                  <a:srgbClr val="C9634C"/>
                </a:solidFill>
                <a:latin typeface="Calibri"/>
                <a:cs typeface="Calibri"/>
              </a:rPr>
              <a:t>.</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292100" indent="-228600">
              <a:lnSpc>
                <a:spcPct val="100000"/>
              </a:lnSpc>
              <a:spcBef>
                <a:spcPts val="5"/>
              </a:spcBef>
              <a:buChar char="•"/>
              <a:tabLst>
                <a:tab pos="240665" algn="l"/>
                <a:tab pos="241300" algn="l"/>
              </a:tabLst>
            </a:pPr>
            <a:r>
              <a:rPr sz="1600" dirty="0">
                <a:solidFill>
                  <a:srgbClr val="C9634C"/>
                </a:solidFill>
                <a:latin typeface="Calibri"/>
                <a:cs typeface="Calibri"/>
              </a:rPr>
              <a:t>Land use policies </a:t>
            </a:r>
            <a:r>
              <a:rPr sz="1600" spc="-5" dirty="0">
                <a:solidFill>
                  <a:srgbClr val="C9634C"/>
                </a:solidFill>
                <a:latin typeface="Calibri"/>
                <a:cs typeface="Calibri"/>
              </a:rPr>
              <a:t>that enable </a:t>
            </a:r>
            <a:r>
              <a:rPr sz="1600" spc="-10" dirty="0">
                <a:solidFill>
                  <a:srgbClr val="C9634C"/>
                </a:solidFill>
                <a:latin typeface="Calibri"/>
                <a:cs typeface="Calibri"/>
              </a:rPr>
              <a:t>development  </a:t>
            </a:r>
            <a:r>
              <a:rPr sz="1600" dirty="0">
                <a:solidFill>
                  <a:srgbClr val="C9634C"/>
                </a:solidFill>
                <a:latin typeface="Calibri"/>
                <a:cs typeface="Calibri"/>
              </a:rPr>
              <a:t>of spaces and </a:t>
            </a:r>
            <a:r>
              <a:rPr sz="1600" spc="-10" dirty="0">
                <a:solidFill>
                  <a:srgbClr val="C9634C"/>
                </a:solidFill>
                <a:latin typeface="Calibri"/>
                <a:cs typeface="Calibri"/>
              </a:rPr>
              <a:t>infrastructure for </a:t>
            </a:r>
            <a:r>
              <a:rPr sz="1600" dirty="0">
                <a:solidFill>
                  <a:srgbClr val="C9634C"/>
                </a:solidFill>
                <a:latin typeface="Calibri"/>
                <a:cs typeface="Calibri"/>
              </a:rPr>
              <a:t>needed  </a:t>
            </a:r>
            <a:r>
              <a:rPr sz="1600" spc="-5" dirty="0">
                <a:solidFill>
                  <a:srgbClr val="C9634C"/>
                </a:solidFill>
                <a:latin typeface="Calibri"/>
                <a:cs typeface="Calibri"/>
              </a:rPr>
              <a:t>community services</a:t>
            </a:r>
            <a:r>
              <a:rPr sz="1600" spc="-10" dirty="0">
                <a:solidFill>
                  <a:srgbClr val="C9634C"/>
                </a:solidFill>
                <a:latin typeface="Calibri"/>
                <a:cs typeface="Calibri"/>
              </a:rPr>
              <a:t>.</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106680" indent="-228600">
              <a:lnSpc>
                <a:spcPct val="100000"/>
              </a:lnSpc>
              <a:buChar char="•"/>
              <a:tabLst>
                <a:tab pos="240665" algn="l"/>
                <a:tab pos="241300" algn="l"/>
              </a:tabLst>
            </a:pPr>
            <a:r>
              <a:rPr sz="1600" spc="-15" dirty="0">
                <a:solidFill>
                  <a:srgbClr val="C9634C"/>
                </a:solidFill>
                <a:latin typeface="Calibri"/>
                <a:cs typeface="Calibri"/>
              </a:rPr>
              <a:t>Efficient </a:t>
            </a:r>
            <a:r>
              <a:rPr sz="1600" dirty="0">
                <a:solidFill>
                  <a:srgbClr val="C9634C"/>
                </a:solidFill>
                <a:latin typeface="Calibri"/>
                <a:cs typeface="Calibri"/>
              </a:rPr>
              <a:t>and </a:t>
            </a:r>
            <a:r>
              <a:rPr sz="1600" spc="-20" dirty="0">
                <a:solidFill>
                  <a:srgbClr val="C9634C"/>
                </a:solidFill>
                <a:latin typeface="Calibri"/>
                <a:cs typeface="Calibri"/>
              </a:rPr>
              <a:t>effective </a:t>
            </a:r>
            <a:r>
              <a:rPr sz="1600" spc="-10" dirty="0">
                <a:solidFill>
                  <a:srgbClr val="C9634C"/>
                </a:solidFill>
                <a:latin typeface="Calibri"/>
                <a:cs typeface="Calibri"/>
              </a:rPr>
              <a:t>permitting </a:t>
            </a:r>
            <a:r>
              <a:rPr sz="1600" spc="-5" dirty="0">
                <a:solidFill>
                  <a:srgbClr val="C9634C"/>
                </a:solidFill>
                <a:latin typeface="Calibri"/>
                <a:cs typeface="Calibri"/>
              </a:rPr>
              <a:t>procedures,  especially </a:t>
            </a:r>
            <a:r>
              <a:rPr sz="1600" dirty="0">
                <a:solidFill>
                  <a:srgbClr val="C9634C"/>
                </a:solidFill>
                <a:latin typeface="Calibri"/>
                <a:cs typeface="Calibri"/>
              </a:rPr>
              <a:t>in </a:t>
            </a:r>
            <a:r>
              <a:rPr sz="1600" spc="-10" dirty="0">
                <a:solidFill>
                  <a:srgbClr val="C9634C"/>
                </a:solidFill>
                <a:latin typeface="Calibri"/>
                <a:cs typeface="Calibri"/>
              </a:rPr>
              <a:t>growth</a:t>
            </a:r>
            <a:r>
              <a:rPr sz="1600" spc="-5" dirty="0">
                <a:solidFill>
                  <a:srgbClr val="C9634C"/>
                </a:solidFill>
                <a:latin typeface="Calibri"/>
                <a:cs typeface="Calibri"/>
              </a:rPr>
              <a:t> </a:t>
            </a:r>
            <a:r>
              <a:rPr sz="1600" spc="-10" dirty="0">
                <a:solidFill>
                  <a:srgbClr val="C9634C"/>
                </a:solidFill>
                <a:latin typeface="Calibri"/>
                <a:cs typeface="Calibri"/>
              </a:rPr>
              <a:t>areas.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58165" indent="-228600">
              <a:lnSpc>
                <a:spcPct val="100000"/>
              </a:lnSpc>
              <a:spcBef>
                <a:spcPts val="5"/>
              </a:spcBef>
              <a:buChar char="•"/>
              <a:tabLst>
                <a:tab pos="240665" algn="l"/>
                <a:tab pos="241300" algn="l"/>
              </a:tabLst>
            </a:pPr>
            <a:r>
              <a:rPr sz="1600" spc="-10" dirty="0">
                <a:solidFill>
                  <a:srgbClr val="C9634C"/>
                </a:solidFill>
                <a:latin typeface="Calibri"/>
                <a:cs typeface="Calibri"/>
              </a:rPr>
              <a:t>Protected </a:t>
            </a:r>
            <a:r>
              <a:rPr sz="1600" dirty="0">
                <a:solidFill>
                  <a:srgbClr val="C9634C"/>
                </a:solidFill>
                <a:latin typeface="Calibri"/>
                <a:cs typeface="Calibri"/>
              </a:rPr>
              <a:t>spaces </a:t>
            </a:r>
            <a:r>
              <a:rPr sz="1600" spc="-10" dirty="0">
                <a:solidFill>
                  <a:srgbClr val="C9634C"/>
                </a:solidFill>
                <a:latin typeface="Calibri"/>
                <a:cs typeface="Calibri"/>
              </a:rPr>
              <a:t>for present </a:t>
            </a:r>
            <a:r>
              <a:rPr sz="1600" dirty="0">
                <a:solidFill>
                  <a:srgbClr val="C9634C"/>
                </a:solidFill>
                <a:latin typeface="Calibri"/>
                <a:cs typeface="Calibri"/>
              </a:rPr>
              <a:t>and </a:t>
            </a:r>
            <a:r>
              <a:rPr sz="1600" spc="-10" dirty="0">
                <a:solidFill>
                  <a:srgbClr val="C9634C"/>
                </a:solidFill>
                <a:latin typeface="Calibri"/>
                <a:cs typeface="Calibri"/>
              </a:rPr>
              <a:t>future  recreational </a:t>
            </a:r>
            <a:r>
              <a:rPr sz="1600" spc="-5" dirty="0">
                <a:solidFill>
                  <a:srgbClr val="C9634C"/>
                </a:solidFill>
                <a:latin typeface="Calibri"/>
                <a:cs typeface="Calibri"/>
              </a:rPr>
              <a:t>opportunities.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buChar char="•"/>
              <a:tabLst>
                <a:tab pos="240665" algn="l"/>
                <a:tab pos="241300" algn="l"/>
              </a:tabLst>
            </a:pPr>
            <a:r>
              <a:rPr lang="en-US" sz="1600" spc="-10" dirty="0">
                <a:solidFill>
                  <a:srgbClr val="C9634C"/>
                </a:solidFill>
                <a:latin typeface="Calibri"/>
                <a:cs typeface="Calibri"/>
              </a:rPr>
              <a:t>Preserving critical</a:t>
            </a:r>
            <a:r>
              <a:rPr sz="1600" spc="-10" dirty="0">
                <a:solidFill>
                  <a:srgbClr val="C9634C"/>
                </a:solidFill>
                <a:latin typeface="Calibri"/>
                <a:cs typeface="Calibri"/>
              </a:rPr>
              <a:t> rural areas from </a:t>
            </a:r>
            <a:r>
              <a:rPr sz="1600" dirty="0">
                <a:solidFill>
                  <a:srgbClr val="C9634C"/>
                </a:solidFill>
                <a:latin typeface="Calibri"/>
                <a:cs typeface="Calibri"/>
              </a:rPr>
              <a:t>the impacts of</a:t>
            </a:r>
            <a:r>
              <a:rPr sz="1600" spc="-5" dirty="0">
                <a:solidFill>
                  <a:srgbClr val="C9634C"/>
                </a:solidFill>
                <a:latin typeface="Calibri"/>
                <a:cs typeface="Calibri"/>
              </a:rPr>
              <a:t> </a:t>
            </a:r>
            <a:r>
              <a:rPr sz="1600" spc="-10" dirty="0">
                <a:solidFill>
                  <a:srgbClr val="C9634C"/>
                </a:solidFill>
                <a:latin typeface="Calibri"/>
                <a:cs typeface="Calibri"/>
              </a:rPr>
              <a:t>development.</a:t>
            </a:r>
            <a:endParaRPr sz="1600" dirty="0">
              <a:latin typeface="Calibri"/>
              <a:cs typeface="Calibri"/>
            </a:endParaRPr>
          </a:p>
        </p:txBody>
      </p:sp>
      <p:sp>
        <p:nvSpPr>
          <p:cNvPr id="4" name="object 4"/>
          <p:cNvSpPr txBox="1"/>
          <p:nvPr/>
        </p:nvSpPr>
        <p:spPr>
          <a:xfrm>
            <a:off x="5930900" y="1269124"/>
            <a:ext cx="3117215" cy="5021246"/>
          </a:xfrm>
          <a:prstGeom prst="rect">
            <a:avLst/>
          </a:prstGeom>
        </p:spPr>
        <p:txBody>
          <a:bodyPr vert="horz" wrap="square" lIns="0" tIns="156845" rIns="0" bIns="0" rtlCol="0">
            <a:spAutoFit/>
          </a:bodyPr>
          <a:lstStyle/>
          <a:p>
            <a:pPr marL="12700">
              <a:lnSpc>
                <a:spcPct val="100000"/>
              </a:lnSpc>
              <a:spcBef>
                <a:spcPts val="1235"/>
              </a:spcBef>
            </a:pPr>
            <a:r>
              <a:rPr sz="2400" b="1" spc="-10" dirty="0">
                <a:solidFill>
                  <a:srgbClr val="E7B50B"/>
                </a:solidFill>
                <a:latin typeface="Segoe Print"/>
                <a:cs typeface="Segoe Print"/>
              </a:rPr>
              <a:t>ACTIONS</a:t>
            </a:r>
            <a:endParaRPr sz="2400" dirty="0">
              <a:latin typeface="Segoe Print"/>
              <a:cs typeface="Segoe Print"/>
            </a:endParaRPr>
          </a:p>
          <a:p>
            <a:pPr marL="241300" marR="5080" indent="-228600">
              <a:lnSpc>
                <a:spcPct val="100000"/>
              </a:lnSpc>
              <a:spcBef>
                <a:spcPts val="760"/>
              </a:spcBef>
              <a:buChar char="•"/>
              <a:tabLst>
                <a:tab pos="240665" algn="l"/>
                <a:tab pos="241300" algn="l"/>
              </a:tabLst>
            </a:pPr>
            <a:r>
              <a:rPr sz="1600" b="1" spc="-5" dirty="0">
                <a:solidFill>
                  <a:srgbClr val="1B746C"/>
                </a:solidFill>
                <a:latin typeface="Calibri"/>
                <a:cs typeface="Calibri"/>
              </a:rPr>
              <a:t>Consider </a:t>
            </a:r>
            <a:r>
              <a:rPr sz="1600" b="1" dirty="0">
                <a:solidFill>
                  <a:srgbClr val="1B746C"/>
                </a:solidFill>
                <a:latin typeface="Calibri"/>
                <a:cs typeface="Calibri"/>
              </a:rPr>
              <a:t>land use policy</a:t>
            </a:r>
            <a:r>
              <a:rPr sz="1600" b="1" spc="-95" dirty="0">
                <a:solidFill>
                  <a:srgbClr val="1B746C"/>
                </a:solidFill>
                <a:latin typeface="Calibri"/>
                <a:cs typeface="Calibri"/>
              </a:rPr>
              <a:t> </a:t>
            </a:r>
            <a:r>
              <a:rPr sz="1600" b="1" dirty="0">
                <a:solidFill>
                  <a:srgbClr val="1B746C"/>
                </a:solidFill>
                <a:latin typeface="Calibri"/>
                <a:cs typeface="Calibri"/>
              </a:rPr>
              <a:t>decisions  </a:t>
            </a:r>
            <a:r>
              <a:rPr sz="1600" b="1" spc="-5" dirty="0">
                <a:solidFill>
                  <a:srgbClr val="1B746C"/>
                </a:solidFill>
                <a:latin typeface="Calibri"/>
                <a:cs typeface="Calibri"/>
              </a:rPr>
              <a:t>that could </a:t>
            </a:r>
            <a:r>
              <a:rPr sz="1600" b="1" spc="-15" dirty="0">
                <a:solidFill>
                  <a:srgbClr val="1B746C"/>
                </a:solidFill>
                <a:latin typeface="Calibri"/>
                <a:cs typeface="Calibri"/>
              </a:rPr>
              <a:t>create </a:t>
            </a:r>
            <a:r>
              <a:rPr sz="1600" b="1" spc="-5" dirty="0">
                <a:solidFill>
                  <a:srgbClr val="1B746C"/>
                </a:solidFill>
                <a:latin typeface="Calibri"/>
                <a:cs typeface="Calibri"/>
              </a:rPr>
              <a:t>additional  </a:t>
            </a:r>
            <a:r>
              <a:rPr sz="1600" b="1" dirty="0">
                <a:solidFill>
                  <a:srgbClr val="1B746C"/>
                </a:solidFill>
                <a:latin typeface="Calibri"/>
                <a:cs typeface="Calibri"/>
              </a:rPr>
              <a:t>housing </a:t>
            </a:r>
            <a:r>
              <a:rPr sz="1600" b="1" spc="-5" dirty="0">
                <a:solidFill>
                  <a:srgbClr val="1B746C"/>
                </a:solidFill>
                <a:latin typeface="Calibri"/>
                <a:cs typeface="Calibri"/>
              </a:rPr>
              <a:t>opportunities </a:t>
            </a:r>
            <a:r>
              <a:rPr sz="1600" b="1" spc="-10" dirty="0">
                <a:solidFill>
                  <a:srgbClr val="1B746C"/>
                </a:solidFill>
                <a:latin typeface="Calibri"/>
                <a:cs typeface="Calibri"/>
              </a:rPr>
              <a:t>to </a:t>
            </a:r>
            <a:r>
              <a:rPr sz="1600" b="1" spc="-5" dirty="0">
                <a:solidFill>
                  <a:srgbClr val="1B746C"/>
                </a:solidFill>
                <a:latin typeface="Calibri"/>
                <a:cs typeface="Calibri"/>
              </a:rPr>
              <a:t>address </a:t>
            </a:r>
            <a:r>
              <a:rPr sz="1600" b="1" dirty="0">
                <a:solidFill>
                  <a:srgbClr val="1B746C"/>
                </a:solidFill>
                <a:latin typeface="Calibri"/>
                <a:cs typeface="Calibri"/>
              </a:rPr>
              <a:t>housing </a:t>
            </a:r>
            <a:r>
              <a:rPr sz="1600" b="1" spc="-10" dirty="0">
                <a:solidFill>
                  <a:srgbClr val="1B746C"/>
                </a:solidFill>
                <a:latin typeface="Calibri"/>
                <a:cs typeface="Calibri"/>
              </a:rPr>
              <a:t>shortages</a:t>
            </a:r>
            <a:r>
              <a:rPr lang="en-US" sz="1600" b="1" spc="-10" dirty="0">
                <a:solidFill>
                  <a:srgbClr val="1B746C"/>
                </a:solidFill>
                <a:latin typeface="Calibri"/>
                <a:cs typeface="Calibri"/>
              </a:rPr>
              <a:t> </a:t>
            </a:r>
            <a:r>
              <a:rPr lang="en-US" sz="1600" b="1" spc="-5" dirty="0">
                <a:solidFill>
                  <a:srgbClr val="1B746C"/>
                </a:solidFill>
                <a:latin typeface="Calibri"/>
                <a:cs typeface="Calibri"/>
              </a:rPr>
              <a:t>(</a:t>
            </a:r>
            <a:r>
              <a:rPr lang="en-US" sz="1600" b="1" i="1" spc="-5" dirty="0">
                <a:solidFill>
                  <a:srgbClr val="1B746C"/>
                </a:solidFill>
                <a:latin typeface="Calibri"/>
                <a:cs typeface="Calibri"/>
              </a:rPr>
              <a:t>e.g.</a:t>
            </a:r>
            <a:r>
              <a:rPr lang="en-US" sz="1600" b="1" spc="-5" dirty="0">
                <a:solidFill>
                  <a:srgbClr val="1B746C"/>
                </a:solidFill>
                <a:latin typeface="Calibri"/>
                <a:cs typeface="Calibri"/>
              </a:rPr>
              <a:t>, </a:t>
            </a:r>
            <a:r>
              <a:rPr lang="en-US" sz="1600" b="1" spc="-15" dirty="0">
                <a:solidFill>
                  <a:srgbClr val="1B746C"/>
                </a:solidFill>
                <a:latin typeface="Calibri"/>
                <a:cs typeface="Calibri"/>
              </a:rPr>
              <a:t>affordable </a:t>
            </a:r>
            <a:r>
              <a:rPr lang="en-US" sz="1600" b="1" dirty="0">
                <a:solidFill>
                  <a:srgbClr val="1B746C"/>
                </a:solidFill>
                <a:latin typeface="Calibri"/>
                <a:cs typeface="Calibri"/>
              </a:rPr>
              <a:t>housing, multi-family housing).</a:t>
            </a:r>
          </a:p>
          <a:p>
            <a:pPr marL="241300" marR="5080" indent="-228600">
              <a:lnSpc>
                <a:spcPct val="100000"/>
              </a:lnSpc>
              <a:spcBef>
                <a:spcPts val="760"/>
              </a:spcBef>
              <a:buChar char="•"/>
              <a:tabLst>
                <a:tab pos="240665" algn="l"/>
                <a:tab pos="241300" algn="l"/>
              </a:tabLst>
            </a:pPr>
            <a:r>
              <a:rPr lang="en-US" sz="1600" b="1" dirty="0">
                <a:solidFill>
                  <a:srgbClr val="1B746C"/>
                </a:solidFill>
                <a:latin typeface="Calibri"/>
                <a:cs typeface="Calibri"/>
              </a:rPr>
              <a:t>Create a growth area where the potential density of housing will not be a burden on the community and gives people access to services/jobs in Ellsworth.</a:t>
            </a:r>
          </a:p>
          <a:p>
            <a:pPr marL="241300" marR="5080" indent="-228600">
              <a:lnSpc>
                <a:spcPct val="100000"/>
              </a:lnSpc>
              <a:spcBef>
                <a:spcPts val="760"/>
              </a:spcBef>
              <a:buChar char="•"/>
              <a:tabLst>
                <a:tab pos="240665" algn="l"/>
                <a:tab pos="241300" algn="l"/>
              </a:tabLst>
            </a:pPr>
            <a:r>
              <a:rPr lang="en-US" sz="1600" b="1" dirty="0">
                <a:solidFill>
                  <a:srgbClr val="1B746C"/>
                </a:solidFill>
                <a:latin typeface="Calibri"/>
                <a:cs typeface="Calibri"/>
              </a:rPr>
              <a:t>Create a village area that can support commercial development and public services but may not be suitable for greater density of housing at this time.</a:t>
            </a:r>
            <a:endParaRPr sz="1600" dirty="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8A1F1-E4A0-2FAD-3C43-00FDB68F79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B832A08-696A-A5C2-C0F7-99EDAEBFC0B7}"/>
              </a:ext>
            </a:extLst>
          </p:cNvPr>
          <p:cNvSpPr txBox="1">
            <a:spLocks noGrp="1"/>
          </p:cNvSpPr>
          <p:nvPr>
            <p:ph type="title"/>
          </p:nvPr>
        </p:nvSpPr>
        <p:spPr>
          <a:xfrm>
            <a:off x="673100" y="398363"/>
            <a:ext cx="6683375" cy="756920"/>
          </a:xfrm>
          <a:prstGeom prst="rect">
            <a:avLst/>
          </a:prstGeom>
        </p:spPr>
        <p:txBody>
          <a:bodyPr vert="horz" wrap="square" lIns="0" tIns="12700" rIns="0" bIns="0" rtlCol="0">
            <a:spAutoFit/>
          </a:bodyPr>
          <a:lstStyle/>
          <a:p>
            <a:pPr marL="12700">
              <a:lnSpc>
                <a:spcPct val="100000"/>
              </a:lnSpc>
              <a:spcBef>
                <a:spcPts val="100"/>
              </a:spcBef>
              <a:tabLst>
                <a:tab pos="2390140" algn="l"/>
              </a:tabLst>
            </a:pPr>
            <a:r>
              <a:rPr spc="-5" dirty="0"/>
              <a:t>FUTURE	</a:t>
            </a:r>
            <a:r>
              <a:rPr dirty="0"/>
              <a:t>LAND </a:t>
            </a:r>
            <a:r>
              <a:rPr spc="-5" dirty="0"/>
              <a:t>USE</a:t>
            </a:r>
            <a:r>
              <a:rPr spc="-100" dirty="0"/>
              <a:t> </a:t>
            </a:r>
            <a:r>
              <a:rPr dirty="0"/>
              <a:t>MAP</a:t>
            </a:r>
          </a:p>
        </p:txBody>
      </p:sp>
      <p:sp>
        <p:nvSpPr>
          <p:cNvPr id="3" name="Rectangle 2">
            <a:extLst>
              <a:ext uri="{FF2B5EF4-FFF2-40B4-BE49-F238E27FC236}">
                <a16:creationId xmlns:a16="http://schemas.microsoft.com/office/drawing/2014/main" id="{4B540C26-25C4-164E-D10C-3F29D3FA5314}"/>
              </a:ext>
            </a:extLst>
          </p:cNvPr>
          <p:cNvSpPr/>
          <p:nvPr/>
        </p:nvSpPr>
        <p:spPr>
          <a:xfrm>
            <a:off x="457200" y="7010400"/>
            <a:ext cx="2362200" cy="2286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bg1"/>
                </a:solidFill>
              </a:ln>
              <a:solidFill>
                <a:schemeClr val="bg1"/>
              </a:solidFill>
            </a:endParaRPr>
          </a:p>
        </p:txBody>
      </p:sp>
      <p:pic>
        <p:nvPicPr>
          <p:cNvPr id="5" name="Picture 4">
            <a:extLst>
              <a:ext uri="{FF2B5EF4-FFF2-40B4-BE49-F238E27FC236}">
                <a16:creationId xmlns:a16="http://schemas.microsoft.com/office/drawing/2014/main" id="{8DA6D0DA-AF62-34F7-F5C6-00D5A6116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spTree>
    <p:extLst>
      <p:ext uri="{BB962C8B-B14F-4D97-AF65-F5344CB8AC3E}">
        <p14:creationId xmlns:p14="http://schemas.microsoft.com/office/powerpoint/2010/main" val="1285624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6683375" cy="756920"/>
          </a:xfrm>
          <a:prstGeom prst="rect">
            <a:avLst/>
          </a:prstGeom>
        </p:spPr>
        <p:txBody>
          <a:bodyPr vert="horz" wrap="square" lIns="0" tIns="12700" rIns="0" bIns="0" rtlCol="0">
            <a:spAutoFit/>
          </a:bodyPr>
          <a:lstStyle/>
          <a:p>
            <a:pPr marL="12700">
              <a:lnSpc>
                <a:spcPct val="100000"/>
              </a:lnSpc>
              <a:spcBef>
                <a:spcPts val="100"/>
              </a:spcBef>
              <a:tabLst>
                <a:tab pos="2390140" algn="l"/>
              </a:tabLst>
            </a:pPr>
            <a:r>
              <a:rPr spc="-5" dirty="0"/>
              <a:t>FUTURE	</a:t>
            </a:r>
            <a:r>
              <a:rPr dirty="0"/>
              <a:t>LAND </a:t>
            </a:r>
            <a:r>
              <a:rPr spc="-5" dirty="0"/>
              <a:t>USE</a:t>
            </a:r>
            <a:r>
              <a:rPr spc="-100" dirty="0"/>
              <a:t> </a:t>
            </a:r>
            <a:r>
              <a:rPr dirty="0"/>
              <a:t>MAP</a:t>
            </a:r>
          </a:p>
        </p:txBody>
      </p:sp>
      <p:pic>
        <p:nvPicPr>
          <p:cNvPr id="4" name="Picture 3">
            <a:extLst>
              <a:ext uri="{FF2B5EF4-FFF2-40B4-BE49-F238E27FC236}">
                <a16:creationId xmlns:a16="http://schemas.microsoft.com/office/drawing/2014/main" id="{2A138400-6792-00EB-52C7-11EE4A5CC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1600200"/>
            <a:ext cx="9258779" cy="50292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7530465" cy="756920"/>
          </a:xfrm>
          <a:prstGeom prst="rect">
            <a:avLst/>
          </a:prstGeom>
        </p:spPr>
        <p:txBody>
          <a:bodyPr vert="horz" wrap="square" lIns="0" tIns="12700" rIns="0" bIns="0" rtlCol="0">
            <a:spAutoFit/>
          </a:bodyPr>
          <a:lstStyle/>
          <a:p>
            <a:pPr marL="12700">
              <a:lnSpc>
                <a:spcPct val="100000"/>
              </a:lnSpc>
              <a:spcBef>
                <a:spcPts val="100"/>
              </a:spcBef>
              <a:tabLst>
                <a:tab pos="3338195" algn="l"/>
                <a:tab pos="5715635" algn="l"/>
              </a:tabLst>
            </a:pPr>
            <a:r>
              <a:rPr dirty="0"/>
              <a:t>AREAS </a:t>
            </a:r>
            <a:r>
              <a:rPr spc="-5" dirty="0"/>
              <a:t>FO</a:t>
            </a:r>
            <a:r>
              <a:rPr dirty="0"/>
              <a:t>R	</a:t>
            </a:r>
            <a:r>
              <a:rPr spc="-5" dirty="0"/>
              <a:t>FUTUR</a:t>
            </a:r>
            <a:r>
              <a:rPr dirty="0"/>
              <a:t>E	</a:t>
            </a:r>
            <a:r>
              <a:rPr spc="-5" dirty="0"/>
              <a:t>STUDY</a:t>
            </a:r>
          </a:p>
        </p:txBody>
      </p:sp>
      <p:sp>
        <p:nvSpPr>
          <p:cNvPr id="9" name="object 9"/>
          <p:cNvSpPr txBox="1"/>
          <p:nvPr/>
        </p:nvSpPr>
        <p:spPr>
          <a:xfrm>
            <a:off x="3044825" y="6489807"/>
            <a:ext cx="3968750" cy="1243930"/>
          </a:xfrm>
          <a:prstGeom prst="rect">
            <a:avLst/>
          </a:prstGeom>
        </p:spPr>
        <p:txBody>
          <a:bodyPr vert="horz" wrap="square" lIns="0" tIns="12700" rIns="0" bIns="0" rtlCol="0">
            <a:spAutoFit/>
          </a:bodyPr>
          <a:lstStyle/>
          <a:p>
            <a:pPr marL="12700">
              <a:lnSpc>
                <a:spcPct val="100000"/>
              </a:lnSpc>
              <a:spcBef>
                <a:spcPts val="100"/>
              </a:spcBef>
            </a:pPr>
            <a:r>
              <a:rPr lang="en-US" sz="1600" b="1" dirty="0">
                <a:solidFill>
                  <a:srgbClr val="C9634C"/>
                </a:solidFill>
                <a:latin typeface="Berlin Sans FB Demi"/>
                <a:cs typeface="Berlin Sans FB Demi"/>
              </a:rPr>
              <a:t> HANCOCK VILLAGE AREA</a:t>
            </a:r>
            <a:endParaRPr sz="1600" dirty="0">
              <a:latin typeface="Berlin Sans FB Demi"/>
              <a:cs typeface="Berlin Sans FB Demi"/>
            </a:endParaRPr>
          </a:p>
          <a:p>
            <a:pPr marL="12700">
              <a:lnSpc>
                <a:spcPct val="100000"/>
              </a:lnSpc>
            </a:pPr>
            <a:r>
              <a:rPr sz="1600" b="1" dirty="0">
                <a:solidFill>
                  <a:srgbClr val="231F20"/>
                </a:solidFill>
                <a:latin typeface="Calibri"/>
                <a:cs typeface="Calibri"/>
              </a:rPr>
              <a:t>Emphasis: </a:t>
            </a:r>
            <a:r>
              <a:rPr lang="en-US" sz="1600" b="0" spc="-5" dirty="0">
                <a:solidFill>
                  <a:srgbClr val="231F20"/>
                </a:solidFill>
                <a:latin typeface="Calibri Light"/>
                <a:cs typeface="Calibri Light"/>
              </a:rPr>
              <a:t>A mix of commercial, public, and residential uses that are not ready for </a:t>
            </a:r>
            <a:r>
              <a:rPr lang="en-US" sz="1600" spc="-5" dirty="0">
                <a:solidFill>
                  <a:srgbClr val="231F20"/>
                </a:solidFill>
                <a:latin typeface="Calibri Light"/>
                <a:cs typeface="Calibri Light"/>
              </a:rPr>
              <a:t>g</a:t>
            </a:r>
            <a:r>
              <a:rPr lang="en-US" sz="1600" b="0" spc="-5" dirty="0">
                <a:solidFill>
                  <a:srgbClr val="231F20"/>
                </a:solidFill>
                <a:latin typeface="Calibri Light"/>
                <a:cs typeface="Calibri Light"/>
              </a:rPr>
              <a:t>rowth </a:t>
            </a:r>
            <a:r>
              <a:rPr lang="en-US" sz="1600" spc="-5" dirty="0">
                <a:solidFill>
                  <a:srgbClr val="231F20"/>
                </a:solidFill>
                <a:latin typeface="Calibri Light"/>
                <a:cs typeface="Calibri Light"/>
              </a:rPr>
              <a:t>a</a:t>
            </a:r>
            <a:r>
              <a:rPr lang="en-US" sz="1600" b="0" spc="-5" dirty="0">
                <a:solidFill>
                  <a:srgbClr val="231F20"/>
                </a:solidFill>
                <a:latin typeface="Calibri Light"/>
                <a:cs typeface="Calibri Light"/>
              </a:rPr>
              <a:t>rea status due to safety concerns along Route 1.</a:t>
            </a:r>
            <a:endParaRPr sz="1600" dirty="0">
              <a:latin typeface="Calibri Light"/>
              <a:cs typeface="Calibri Light"/>
            </a:endParaRPr>
          </a:p>
        </p:txBody>
      </p:sp>
      <p:sp>
        <p:nvSpPr>
          <p:cNvPr id="10" name="object 10"/>
          <p:cNvSpPr txBox="1"/>
          <p:nvPr/>
        </p:nvSpPr>
        <p:spPr>
          <a:xfrm>
            <a:off x="673100" y="982173"/>
            <a:ext cx="7861300" cy="1041952"/>
          </a:xfrm>
          <a:prstGeom prst="rect">
            <a:avLst/>
          </a:prstGeom>
        </p:spPr>
        <p:txBody>
          <a:bodyPr vert="horz" wrap="square" lIns="0" tIns="114935" rIns="0" bIns="0" rtlCol="0">
            <a:spAutoFit/>
          </a:bodyPr>
          <a:lstStyle/>
          <a:p>
            <a:pPr marL="12700">
              <a:lnSpc>
                <a:spcPct val="100000"/>
              </a:lnSpc>
              <a:spcBef>
                <a:spcPts val="905"/>
              </a:spcBef>
            </a:pPr>
            <a:r>
              <a:rPr sz="2400" b="1" dirty="0">
                <a:solidFill>
                  <a:srgbClr val="E7B50B"/>
                </a:solidFill>
                <a:latin typeface="Segoe Print"/>
                <a:cs typeface="Segoe Print"/>
              </a:rPr>
              <a:t>FUTURE </a:t>
            </a:r>
            <a:r>
              <a:rPr sz="2400" b="1" spc="20" dirty="0">
                <a:solidFill>
                  <a:srgbClr val="E7B50B"/>
                </a:solidFill>
                <a:latin typeface="Segoe Print"/>
                <a:cs typeface="Segoe Print"/>
              </a:rPr>
              <a:t>LAND</a:t>
            </a:r>
            <a:r>
              <a:rPr sz="2400" b="1" spc="-100" dirty="0">
                <a:solidFill>
                  <a:srgbClr val="E7B50B"/>
                </a:solidFill>
                <a:latin typeface="Segoe Print"/>
                <a:cs typeface="Segoe Print"/>
              </a:rPr>
              <a:t> </a:t>
            </a:r>
            <a:r>
              <a:rPr sz="2400" b="1" dirty="0">
                <a:solidFill>
                  <a:srgbClr val="E7B50B"/>
                </a:solidFill>
                <a:latin typeface="Segoe Print"/>
                <a:cs typeface="Segoe Print"/>
              </a:rPr>
              <a:t>USE</a:t>
            </a:r>
            <a:endParaRPr sz="2400" dirty="0">
              <a:latin typeface="Segoe Print"/>
              <a:cs typeface="Segoe Print"/>
            </a:endParaRPr>
          </a:p>
          <a:p>
            <a:pPr marL="12700" marR="744220">
              <a:lnSpc>
                <a:spcPct val="100000"/>
              </a:lnSpc>
              <a:spcBef>
                <a:spcPts val="535"/>
              </a:spcBef>
            </a:pPr>
            <a:r>
              <a:rPr lang="en-US" sz="1600" spc="-10" dirty="0">
                <a:solidFill>
                  <a:srgbClr val="231F20"/>
                </a:solidFill>
                <a:latin typeface="Calibri Light"/>
                <a:cs typeface="Calibri Light"/>
              </a:rPr>
              <a:t>The village area </a:t>
            </a:r>
            <a:r>
              <a:rPr sz="1600" b="0" spc="-5" dirty="0">
                <a:solidFill>
                  <a:srgbClr val="231F20"/>
                </a:solidFill>
                <a:latin typeface="Calibri Light"/>
                <a:cs typeface="Calibri Light"/>
              </a:rPr>
              <a:t>shown </a:t>
            </a:r>
            <a:r>
              <a:rPr lang="en-US" sz="1600" spc="-10" dirty="0">
                <a:solidFill>
                  <a:srgbClr val="231F20"/>
                </a:solidFill>
                <a:latin typeface="Calibri Light"/>
                <a:cs typeface="Calibri Light"/>
              </a:rPr>
              <a:t>is </a:t>
            </a:r>
            <a:r>
              <a:rPr sz="1600" b="0" spc="-10" dirty="0">
                <a:solidFill>
                  <a:srgbClr val="231F20"/>
                </a:solidFill>
                <a:latin typeface="Calibri Light"/>
                <a:cs typeface="Calibri Light"/>
              </a:rPr>
              <a:t>general </a:t>
            </a:r>
            <a:r>
              <a:rPr sz="1600" b="0" dirty="0">
                <a:solidFill>
                  <a:srgbClr val="231F20"/>
                </a:solidFill>
                <a:latin typeface="Calibri Light"/>
                <a:cs typeface="Calibri Light"/>
              </a:rPr>
              <a:t>and </a:t>
            </a:r>
            <a:r>
              <a:rPr sz="1600" b="0" spc="-5" dirty="0">
                <a:solidFill>
                  <a:srgbClr val="231F20"/>
                </a:solidFill>
                <a:latin typeface="Calibri Light"/>
                <a:cs typeface="Calibri Light"/>
              </a:rPr>
              <a:t>meant </a:t>
            </a:r>
            <a:r>
              <a:rPr sz="1600" b="0" spc="-10" dirty="0">
                <a:solidFill>
                  <a:srgbClr val="231F20"/>
                </a:solidFill>
                <a:latin typeface="Calibri Light"/>
                <a:cs typeface="Calibri Light"/>
              </a:rPr>
              <a:t>to prompt </a:t>
            </a:r>
            <a:r>
              <a:rPr sz="1600" b="0" dirty="0">
                <a:solidFill>
                  <a:srgbClr val="231F20"/>
                </a:solidFill>
                <a:latin typeface="Calibri Light"/>
                <a:cs typeface="Calibri Light"/>
              </a:rPr>
              <a:t>thinking about </a:t>
            </a:r>
            <a:r>
              <a:rPr sz="1600" b="0" spc="-5" dirty="0">
                <a:solidFill>
                  <a:srgbClr val="231F20"/>
                </a:solidFill>
                <a:latin typeface="Calibri Light"/>
                <a:cs typeface="Calibri Light"/>
              </a:rPr>
              <a:t>future</a:t>
            </a:r>
            <a:r>
              <a:rPr sz="1600" b="0" spc="-25" dirty="0">
                <a:solidFill>
                  <a:srgbClr val="231F20"/>
                </a:solidFill>
                <a:latin typeface="Calibri Light"/>
                <a:cs typeface="Calibri Light"/>
              </a:rPr>
              <a:t> </a:t>
            </a:r>
            <a:r>
              <a:rPr sz="1600" b="0" spc="-10" dirty="0">
                <a:solidFill>
                  <a:srgbClr val="231F20"/>
                </a:solidFill>
                <a:latin typeface="Calibri Light"/>
                <a:cs typeface="Calibri Light"/>
              </a:rPr>
              <a:t>opportunities.</a:t>
            </a:r>
            <a:endParaRPr sz="1600" dirty="0">
              <a:latin typeface="Calibri Light"/>
              <a:cs typeface="Calibri Light"/>
            </a:endParaRPr>
          </a:p>
        </p:txBody>
      </p:sp>
      <p:pic>
        <p:nvPicPr>
          <p:cNvPr id="13" name="Picture 12">
            <a:extLst>
              <a:ext uri="{FF2B5EF4-FFF2-40B4-BE49-F238E27FC236}">
                <a16:creationId xmlns:a16="http://schemas.microsoft.com/office/drawing/2014/main" id="{3976F963-E27E-2083-8B91-0472038F2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437883"/>
            <a:ext cx="8229600" cy="389470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3241040" cy="756920"/>
          </a:xfrm>
          <a:prstGeom prst="rect">
            <a:avLst/>
          </a:prstGeom>
        </p:spPr>
        <p:txBody>
          <a:bodyPr vert="horz" wrap="square" lIns="0" tIns="12700" rIns="0" bIns="0" rtlCol="0">
            <a:spAutoFit/>
          </a:bodyPr>
          <a:lstStyle/>
          <a:p>
            <a:pPr marL="12700">
              <a:lnSpc>
                <a:spcPct val="100000"/>
              </a:lnSpc>
              <a:spcBef>
                <a:spcPts val="100"/>
              </a:spcBef>
            </a:pPr>
            <a:r>
              <a:rPr spc="-5" dirty="0"/>
              <a:t>NEXT</a:t>
            </a:r>
            <a:r>
              <a:rPr spc="-90" dirty="0"/>
              <a:t> </a:t>
            </a:r>
            <a:r>
              <a:rPr spc="-5" dirty="0"/>
              <a:t>STEPS</a:t>
            </a:r>
          </a:p>
        </p:txBody>
      </p:sp>
      <p:sp>
        <p:nvSpPr>
          <p:cNvPr id="3" name="object 3"/>
          <p:cNvSpPr txBox="1"/>
          <p:nvPr/>
        </p:nvSpPr>
        <p:spPr>
          <a:xfrm>
            <a:off x="673100" y="1408684"/>
            <a:ext cx="2968625" cy="3683060"/>
          </a:xfrm>
          <a:prstGeom prst="rect">
            <a:avLst/>
          </a:prstGeom>
        </p:spPr>
        <p:txBody>
          <a:bodyPr vert="horz" wrap="square" lIns="0" tIns="12700" rIns="0" bIns="0" rtlCol="0">
            <a:spAutoFit/>
          </a:bodyPr>
          <a:lstStyle/>
          <a:p>
            <a:pPr marL="241300" marR="154305" indent="-228600">
              <a:lnSpc>
                <a:spcPct val="100000"/>
              </a:lnSpc>
              <a:spcBef>
                <a:spcPts val="100"/>
              </a:spcBef>
              <a:buChar char="•"/>
              <a:tabLst>
                <a:tab pos="240665" algn="l"/>
                <a:tab pos="241300" algn="l"/>
              </a:tabLst>
            </a:pPr>
            <a:r>
              <a:rPr sz="1600" b="1" spc="-15" dirty="0">
                <a:solidFill>
                  <a:srgbClr val="C9634C"/>
                </a:solidFill>
                <a:latin typeface="Calibri"/>
                <a:cs typeface="Calibri"/>
              </a:rPr>
              <a:t>Committee </a:t>
            </a:r>
            <a:r>
              <a:rPr sz="1600" b="1" spc="-10" dirty="0">
                <a:solidFill>
                  <a:srgbClr val="C9634C"/>
                </a:solidFill>
                <a:latin typeface="Calibri"/>
                <a:cs typeface="Calibri"/>
              </a:rPr>
              <a:t>to </a:t>
            </a:r>
            <a:r>
              <a:rPr sz="1600" b="1" spc="-5" dirty="0">
                <a:solidFill>
                  <a:srgbClr val="C9634C"/>
                </a:solidFill>
                <a:latin typeface="Calibri"/>
                <a:cs typeface="Calibri"/>
              </a:rPr>
              <a:t>collect </a:t>
            </a:r>
            <a:r>
              <a:rPr sz="1600" b="1" spc="-10" dirty="0">
                <a:solidFill>
                  <a:srgbClr val="C9634C"/>
                </a:solidFill>
                <a:latin typeface="Calibri"/>
                <a:cs typeface="Calibri"/>
              </a:rPr>
              <a:t>feedback  </a:t>
            </a:r>
            <a:r>
              <a:rPr sz="1600" b="1" dirty="0">
                <a:solidFill>
                  <a:srgbClr val="C9634C"/>
                </a:solidFill>
                <a:latin typeface="Calibri"/>
                <a:cs typeface="Calibri"/>
              </a:rPr>
              <a:t>and </a:t>
            </a:r>
            <a:r>
              <a:rPr sz="1600" b="1" spc="-25" dirty="0">
                <a:solidFill>
                  <a:srgbClr val="C9634C"/>
                </a:solidFill>
                <a:latin typeface="Calibri"/>
                <a:cs typeface="Calibri"/>
              </a:rPr>
              <a:t>review, </a:t>
            </a:r>
            <a:r>
              <a:rPr sz="1600" b="1" spc="-15" dirty="0">
                <a:solidFill>
                  <a:srgbClr val="C9634C"/>
                </a:solidFill>
                <a:latin typeface="Calibri"/>
                <a:cs typeface="Calibri"/>
              </a:rPr>
              <a:t>make</a:t>
            </a:r>
            <a:r>
              <a:rPr sz="1600" b="1" spc="-5" dirty="0">
                <a:solidFill>
                  <a:srgbClr val="C9634C"/>
                </a:solidFill>
                <a:latin typeface="Calibri"/>
                <a:cs typeface="Calibri"/>
              </a:rPr>
              <a:t> </a:t>
            </a:r>
            <a:r>
              <a:rPr sz="1600" b="1" spc="-10" dirty="0">
                <a:solidFill>
                  <a:srgbClr val="C9634C"/>
                </a:solidFill>
                <a:latin typeface="Calibri"/>
                <a:cs typeface="Calibri"/>
              </a:rPr>
              <a:t>revisions</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212090" indent="-228600" algn="just">
              <a:lnSpc>
                <a:spcPct val="100000"/>
              </a:lnSpc>
              <a:buChar char="•"/>
              <a:tabLst>
                <a:tab pos="241300" algn="l"/>
              </a:tabLst>
            </a:pPr>
            <a:r>
              <a:rPr sz="1600" b="1" dirty="0">
                <a:solidFill>
                  <a:srgbClr val="C9634C"/>
                </a:solidFill>
                <a:latin typeface="Calibri"/>
                <a:cs typeface="Calibri"/>
              </a:rPr>
              <a:t>Submit </a:t>
            </a:r>
            <a:r>
              <a:rPr sz="1600" b="1" spc="-5" dirty="0">
                <a:solidFill>
                  <a:srgbClr val="C9634C"/>
                </a:solidFill>
                <a:latin typeface="Calibri"/>
                <a:cs typeface="Calibri"/>
              </a:rPr>
              <a:t>proposed </a:t>
            </a:r>
            <a:r>
              <a:rPr sz="1600" b="1" spc="-20" dirty="0">
                <a:solidFill>
                  <a:srgbClr val="C9634C"/>
                </a:solidFill>
                <a:latin typeface="Calibri"/>
                <a:cs typeface="Calibri"/>
              </a:rPr>
              <a:t>draft </a:t>
            </a:r>
            <a:r>
              <a:rPr sz="1600" b="1" spc="-10" dirty="0">
                <a:solidFill>
                  <a:srgbClr val="C9634C"/>
                </a:solidFill>
                <a:latin typeface="Calibri"/>
                <a:cs typeface="Calibri"/>
              </a:rPr>
              <a:t>to </a:t>
            </a:r>
            <a:r>
              <a:rPr sz="1600" b="1" dirty="0">
                <a:solidFill>
                  <a:srgbClr val="C9634C"/>
                </a:solidFill>
                <a:latin typeface="Calibri"/>
                <a:cs typeface="Calibri"/>
              </a:rPr>
              <a:t>the  </a:t>
            </a:r>
            <a:r>
              <a:rPr sz="1600" b="1" spc="-15" dirty="0">
                <a:solidFill>
                  <a:srgbClr val="C9634C"/>
                </a:solidFill>
                <a:latin typeface="Calibri"/>
                <a:cs typeface="Calibri"/>
              </a:rPr>
              <a:t>State </a:t>
            </a:r>
            <a:r>
              <a:rPr sz="1600" b="1" dirty="0">
                <a:solidFill>
                  <a:srgbClr val="C9634C"/>
                </a:solidFill>
                <a:latin typeface="Calibri"/>
                <a:cs typeface="Calibri"/>
              </a:rPr>
              <a:t>of </a:t>
            </a:r>
            <a:r>
              <a:rPr sz="1600" b="1" spc="-5" dirty="0">
                <a:solidFill>
                  <a:srgbClr val="C9634C"/>
                </a:solidFill>
                <a:latin typeface="Calibri"/>
                <a:cs typeface="Calibri"/>
              </a:rPr>
              <a:t>Maine </a:t>
            </a:r>
            <a:r>
              <a:rPr sz="1600" b="1" spc="-10" dirty="0">
                <a:solidFill>
                  <a:srgbClr val="C9634C"/>
                </a:solidFill>
                <a:latin typeface="Calibri"/>
                <a:cs typeface="Calibri"/>
              </a:rPr>
              <a:t>for review </a:t>
            </a:r>
            <a:r>
              <a:rPr sz="1600" b="1" dirty="0">
                <a:solidFill>
                  <a:srgbClr val="C9634C"/>
                </a:solidFill>
                <a:latin typeface="Calibri"/>
                <a:cs typeface="Calibri"/>
              </a:rPr>
              <a:t>and  </a:t>
            </a:r>
            <a:r>
              <a:rPr sz="1600" b="1" spc="-10" dirty="0">
                <a:solidFill>
                  <a:srgbClr val="C9634C"/>
                </a:solidFill>
                <a:latin typeface="Calibri"/>
                <a:cs typeface="Calibri"/>
              </a:rPr>
              <a:t>approval</a:t>
            </a:r>
            <a:endParaRPr sz="1600" dirty="0">
              <a:latin typeface="Calibri"/>
              <a:cs typeface="Calibri"/>
            </a:endParaRPr>
          </a:p>
          <a:p>
            <a:pPr>
              <a:lnSpc>
                <a:spcPct val="100000"/>
              </a:lnSpc>
              <a:spcBef>
                <a:spcPts val="20"/>
              </a:spcBef>
              <a:buClr>
                <a:srgbClr val="C9634C"/>
              </a:buClr>
              <a:buFont typeface="Calibri"/>
              <a:buChar char="•"/>
            </a:pPr>
            <a:endParaRPr sz="1550" dirty="0">
              <a:latin typeface="Times New Roman"/>
              <a:cs typeface="Times New Roman"/>
            </a:endParaRPr>
          </a:p>
          <a:p>
            <a:pPr marL="241300" marR="209550" indent="-228600">
              <a:lnSpc>
                <a:spcPct val="100000"/>
              </a:lnSpc>
              <a:buChar char="•"/>
              <a:tabLst>
                <a:tab pos="240665" algn="l"/>
                <a:tab pos="241300" algn="l"/>
              </a:tabLst>
            </a:pPr>
            <a:r>
              <a:rPr sz="1600" b="1" spc="-10" dirty="0">
                <a:solidFill>
                  <a:srgbClr val="C9634C"/>
                </a:solidFill>
                <a:latin typeface="Calibri"/>
                <a:cs typeface="Calibri"/>
              </a:rPr>
              <a:t>Revisions </a:t>
            </a:r>
            <a:r>
              <a:rPr sz="1600" b="1" dirty="0">
                <a:solidFill>
                  <a:srgbClr val="C9634C"/>
                </a:solidFill>
                <a:latin typeface="Calibri"/>
                <a:cs typeface="Calibri"/>
              </a:rPr>
              <a:t>as needed based</a:t>
            </a:r>
            <a:r>
              <a:rPr sz="1600" b="1" spc="-70" dirty="0">
                <a:solidFill>
                  <a:srgbClr val="C9634C"/>
                </a:solidFill>
                <a:latin typeface="Calibri"/>
                <a:cs typeface="Calibri"/>
              </a:rPr>
              <a:t> </a:t>
            </a:r>
            <a:r>
              <a:rPr sz="1600" b="1" dirty="0">
                <a:solidFill>
                  <a:srgbClr val="C9634C"/>
                </a:solidFill>
                <a:latin typeface="Calibri"/>
                <a:cs typeface="Calibri"/>
              </a:rPr>
              <a:t>on  </a:t>
            </a:r>
            <a:r>
              <a:rPr sz="1600" b="1" spc="-15" dirty="0">
                <a:solidFill>
                  <a:srgbClr val="C9634C"/>
                </a:solidFill>
                <a:latin typeface="Calibri"/>
                <a:cs typeface="Calibri"/>
              </a:rPr>
              <a:t>State </a:t>
            </a:r>
            <a:r>
              <a:rPr sz="1600" b="1" dirty="0">
                <a:solidFill>
                  <a:srgbClr val="C9634C"/>
                </a:solidFill>
                <a:latin typeface="Calibri"/>
                <a:cs typeface="Calibri"/>
              </a:rPr>
              <a:t>of </a:t>
            </a:r>
            <a:r>
              <a:rPr sz="1600" b="1" spc="-5" dirty="0">
                <a:solidFill>
                  <a:srgbClr val="C9634C"/>
                </a:solidFill>
                <a:latin typeface="Calibri"/>
                <a:cs typeface="Calibri"/>
              </a:rPr>
              <a:t>Maine</a:t>
            </a:r>
            <a:r>
              <a:rPr sz="1600" b="1" spc="-10" dirty="0">
                <a:solidFill>
                  <a:srgbClr val="C9634C"/>
                </a:solidFill>
                <a:latin typeface="Calibri"/>
                <a:cs typeface="Calibri"/>
              </a:rPr>
              <a:t> feedback</a:t>
            </a:r>
            <a:endParaRPr sz="16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5080" indent="-228600">
              <a:lnSpc>
                <a:spcPct val="100000"/>
              </a:lnSpc>
              <a:buChar char="•"/>
              <a:tabLst>
                <a:tab pos="240665" algn="l"/>
                <a:tab pos="241300" algn="l"/>
              </a:tabLst>
            </a:pPr>
            <a:r>
              <a:rPr sz="1600" b="1" spc="-10" dirty="0">
                <a:solidFill>
                  <a:srgbClr val="C9634C"/>
                </a:solidFill>
                <a:latin typeface="Calibri"/>
                <a:cs typeface="Calibri"/>
              </a:rPr>
              <a:t>Presentation </a:t>
            </a:r>
            <a:r>
              <a:rPr sz="1600" b="1" dirty="0">
                <a:solidFill>
                  <a:srgbClr val="C9634C"/>
                </a:solidFill>
                <a:latin typeface="Calibri"/>
                <a:cs typeface="Calibri"/>
              </a:rPr>
              <a:t>of </a:t>
            </a:r>
            <a:r>
              <a:rPr sz="1600" b="1" spc="-10" dirty="0">
                <a:solidFill>
                  <a:srgbClr val="C9634C"/>
                </a:solidFill>
                <a:latin typeface="Calibri"/>
                <a:cs typeface="Calibri"/>
              </a:rPr>
              <a:t>final </a:t>
            </a:r>
            <a:r>
              <a:rPr sz="1600" b="1" spc="-20" dirty="0">
                <a:solidFill>
                  <a:srgbClr val="C9634C"/>
                </a:solidFill>
                <a:latin typeface="Calibri"/>
                <a:cs typeface="Calibri"/>
              </a:rPr>
              <a:t>draft </a:t>
            </a:r>
            <a:r>
              <a:rPr sz="1600" b="1" spc="-10" dirty="0">
                <a:solidFill>
                  <a:srgbClr val="C9634C"/>
                </a:solidFill>
                <a:latin typeface="Calibri"/>
                <a:cs typeface="Calibri"/>
              </a:rPr>
              <a:t>to </a:t>
            </a:r>
            <a:r>
              <a:rPr sz="1600" b="1" dirty="0">
                <a:solidFill>
                  <a:srgbClr val="C9634C"/>
                </a:solidFill>
                <a:latin typeface="Calibri"/>
                <a:cs typeface="Calibri"/>
              </a:rPr>
              <a:t>the  </a:t>
            </a:r>
            <a:r>
              <a:rPr sz="1600" b="1" spc="-5" dirty="0">
                <a:solidFill>
                  <a:srgbClr val="C9634C"/>
                </a:solidFill>
                <a:latin typeface="Calibri"/>
                <a:cs typeface="Calibri"/>
              </a:rPr>
              <a:t>Selectboard</a:t>
            </a:r>
            <a:endParaRPr lang="en-US" sz="1600" b="1" spc="-10" dirty="0">
              <a:solidFill>
                <a:srgbClr val="C9634C"/>
              </a:solidFill>
              <a:latin typeface="Calibri"/>
              <a:cs typeface="Calibri"/>
            </a:endParaRPr>
          </a:p>
          <a:p>
            <a:pPr marL="12700" marR="5080">
              <a:lnSpc>
                <a:spcPct val="100000"/>
              </a:lnSpc>
              <a:tabLst>
                <a:tab pos="240665" algn="l"/>
                <a:tab pos="241300" algn="l"/>
              </a:tabLst>
            </a:pPr>
            <a:endParaRPr lang="en-US" sz="1600" b="1" spc="-10" dirty="0">
              <a:solidFill>
                <a:srgbClr val="C9634C"/>
              </a:solidFill>
              <a:latin typeface="Calibri"/>
              <a:cs typeface="Calibri"/>
            </a:endParaRPr>
          </a:p>
          <a:p>
            <a:pPr marL="241300" marR="5080" indent="-228600">
              <a:lnSpc>
                <a:spcPct val="100000"/>
              </a:lnSpc>
              <a:buChar char="•"/>
              <a:tabLst>
                <a:tab pos="240665" algn="l"/>
                <a:tab pos="241300" algn="l"/>
              </a:tabLst>
            </a:pPr>
            <a:r>
              <a:rPr lang="en-US" sz="1600" b="1" spc="-10" dirty="0">
                <a:solidFill>
                  <a:srgbClr val="C9634C"/>
                </a:solidFill>
                <a:latin typeface="Calibri"/>
                <a:cs typeface="Calibri"/>
              </a:rPr>
              <a:t>Schedule special town meeting for approval of plan</a:t>
            </a:r>
            <a:endParaRPr sz="1600" dirty="0">
              <a:latin typeface="Calibri"/>
              <a:cs typeface="Calibri"/>
            </a:endParaRPr>
          </a:p>
        </p:txBody>
      </p:sp>
      <p:pic>
        <p:nvPicPr>
          <p:cNvPr id="7" name="Picture 6">
            <a:extLst>
              <a:ext uri="{FF2B5EF4-FFF2-40B4-BE49-F238E27FC236}">
                <a16:creationId xmlns:a16="http://schemas.microsoft.com/office/drawing/2014/main" id="{FD7B6261-AC2D-6743-4922-892617142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818" y="1408684"/>
            <a:ext cx="6220460" cy="41148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8025" y="3265007"/>
            <a:ext cx="7043420" cy="1490152"/>
          </a:xfrm>
          <a:prstGeom prst="rect">
            <a:avLst/>
          </a:prstGeom>
        </p:spPr>
        <p:txBody>
          <a:bodyPr vert="horz" wrap="square" lIns="0" tIns="12700" rIns="0" bIns="0" rtlCol="0">
            <a:spAutoFit/>
          </a:bodyPr>
          <a:lstStyle/>
          <a:p>
            <a:pPr marL="12700">
              <a:lnSpc>
                <a:spcPct val="100000"/>
              </a:lnSpc>
              <a:spcBef>
                <a:spcPts val="100"/>
              </a:spcBef>
            </a:pPr>
            <a:r>
              <a:rPr dirty="0"/>
              <a:t>PUBLIC </a:t>
            </a:r>
            <a:r>
              <a:rPr lang="en-US" spc="-5" dirty="0"/>
              <a:t>DISCUSSION</a:t>
            </a:r>
            <a:r>
              <a:rPr spc="-5" dirty="0"/>
              <a:t> </a:t>
            </a:r>
            <a:r>
              <a:rPr dirty="0"/>
              <a:t>/</a:t>
            </a:r>
            <a:r>
              <a:rPr spc="-100" dirty="0"/>
              <a:t> </a:t>
            </a:r>
            <a:r>
              <a:rPr dirty="0"/>
              <a:t>Q&amp;A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3335">
              <a:lnSpc>
                <a:spcPct val="100000"/>
              </a:lnSpc>
              <a:spcBef>
                <a:spcPts val="100"/>
              </a:spcBef>
            </a:pPr>
            <a:r>
              <a:rPr dirty="0"/>
              <a:t>THANK</a:t>
            </a:r>
            <a:r>
              <a:rPr spc="-95" dirty="0"/>
              <a:t> </a:t>
            </a:r>
            <a:r>
              <a:rPr spc="-5" dirty="0"/>
              <a:t>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2957195" cy="756920"/>
          </a:xfrm>
          <a:prstGeom prst="rect">
            <a:avLst/>
          </a:prstGeom>
        </p:spPr>
        <p:txBody>
          <a:bodyPr vert="horz" wrap="square" lIns="0" tIns="12700" rIns="0" bIns="0" rtlCol="0">
            <a:spAutoFit/>
          </a:bodyPr>
          <a:lstStyle/>
          <a:p>
            <a:pPr marL="12700">
              <a:lnSpc>
                <a:spcPct val="100000"/>
              </a:lnSpc>
              <a:spcBef>
                <a:spcPts val="100"/>
              </a:spcBef>
            </a:pPr>
            <a:r>
              <a:rPr dirty="0"/>
              <a:t>WELCOME</a:t>
            </a:r>
          </a:p>
        </p:txBody>
      </p:sp>
      <p:sp>
        <p:nvSpPr>
          <p:cNvPr id="3" name="object 3"/>
          <p:cNvSpPr txBox="1"/>
          <p:nvPr/>
        </p:nvSpPr>
        <p:spPr>
          <a:xfrm>
            <a:off x="1066800" y="1885966"/>
            <a:ext cx="1464945" cy="2318583"/>
          </a:xfrm>
          <a:prstGeom prst="rect">
            <a:avLst/>
          </a:prstGeom>
        </p:spPr>
        <p:txBody>
          <a:bodyPr vert="horz" wrap="square" lIns="0" tIns="12700" rIns="0" bIns="0" rtlCol="0">
            <a:spAutoFit/>
          </a:bodyPr>
          <a:lstStyle/>
          <a:p>
            <a:pPr marL="12700" marR="5080">
              <a:lnSpc>
                <a:spcPct val="100000"/>
              </a:lnSpc>
              <a:spcBef>
                <a:spcPts val="100"/>
              </a:spcBef>
            </a:pPr>
            <a:r>
              <a:rPr lang="en-US" sz="1800" b="0" spc="-10" dirty="0">
                <a:solidFill>
                  <a:srgbClr val="231F20"/>
                </a:solidFill>
                <a:latin typeface="Calibri Light"/>
                <a:cs typeface="Calibri Light"/>
              </a:rPr>
              <a:t>Doug Kimmel</a:t>
            </a:r>
          </a:p>
          <a:p>
            <a:pPr marL="12700" marR="5080">
              <a:lnSpc>
                <a:spcPct val="100000"/>
              </a:lnSpc>
              <a:spcBef>
                <a:spcPts val="100"/>
              </a:spcBef>
            </a:pPr>
            <a:r>
              <a:rPr lang="en-US" spc="-10" dirty="0">
                <a:solidFill>
                  <a:srgbClr val="231F20"/>
                </a:solidFill>
                <a:latin typeface="Calibri Light"/>
                <a:cs typeface="Calibri Light"/>
              </a:rPr>
              <a:t>Ruth </a:t>
            </a:r>
            <a:r>
              <a:rPr lang="en-US" spc="-10" dirty="0" err="1">
                <a:solidFill>
                  <a:srgbClr val="231F20"/>
                </a:solidFill>
                <a:latin typeface="Calibri Light"/>
                <a:cs typeface="Calibri Light"/>
              </a:rPr>
              <a:t>Franzius</a:t>
            </a:r>
            <a:endParaRPr lang="en-US" spc="-10" dirty="0">
              <a:solidFill>
                <a:srgbClr val="231F20"/>
              </a:solidFill>
              <a:latin typeface="Calibri Light"/>
              <a:cs typeface="Calibri Light"/>
            </a:endParaRPr>
          </a:p>
          <a:p>
            <a:pPr marL="12700" marR="5080">
              <a:lnSpc>
                <a:spcPct val="100000"/>
              </a:lnSpc>
              <a:spcBef>
                <a:spcPts val="100"/>
              </a:spcBef>
            </a:pPr>
            <a:r>
              <a:rPr lang="en-US" sz="1800" spc="-10" dirty="0">
                <a:solidFill>
                  <a:srgbClr val="231F20"/>
                </a:solidFill>
                <a:latin typeface="Calibri Light"/>
                <a:cs typeface="Calibri Light"/>
              </a:rPr>
              <a:t>Mary Turner</a:t>
            </a:r>
          </a:p>
          <a:p>
            <a:pPr marL="12700" marR="5080">
              <a:lnSpc>
                <a:spcPct val="100000"/>
              </a:lnSpc>
              <a:spcBef>
                <a:spcPts val="100"/>
              </a:spcBef>
            </a:pPr>
            <a:r>
              <a:rPr lang="en-US" spc="-10" dirty="0">
                <a:solidFill>
                  <a:srgbClr val="231F20"/>
                </a:solidFill>
                <a:latin typeface="Calibri Light"/>
                <a:cs typeface="Calibri Light"/>
              </a:rPr>
              <a:t>Patricia Kontur</a:t>
            </a:r>
          </a:p>
          <a:p>
            <a:pPr marL="12700" marR="5080">
              <a:lnSpc>
                <a:spcPct val="100000"/>
              </a:lnSpc>
              <a:spcBef>
                <a:spcPts val="100"/>
              </a:spcBef>
            </a:pPr>
            <a:r>
              <a:rPr lang="en-US" sz="1800" spc="-10" dirty="0">
                <a:solidFill>
                  <a:srgbClr val="231F20"/>
                </a:solidFill>
                <a:latin typeface="Calibri Light"/>
                <a:cs typeface="Calibri Light"/>
              </a:rPr>
              <a:t>Antonio Blasi</a:t>
            </a:r>
          </a:p>
          <a:p>
            <a:pPr marL="12700" marR="5080">
              <a:lnSpc>
                <a:spcPct val="100000"/>
              </a:lnSpc>
              <a:spcBef>
                <a:spcPts val="100"/>
              </a:spcBef>
            </a:pPr>
            <a:r>
              <a:rPr lang="en-US" spc="-10" dirty="0">
                <a:solidFill>
                  <a:srgbClr val="231F20"/>
                </a:solidFill>
                <a:latin typeface="Calibri Light"/>
                <a:cs typeface="Calibri Light"/>
              </a:rPr>
              <a:t>Chris Holmes</a:t>
            </a:r>
          </a:p>
          <a:p>
            <a:pPr marL="12700" marR="5080">
              <a:lnSpc>
                <a:spcPct val="100000"/>
              </a:lnSpc>
              <a:spcBef>
                <a:spcPts val="100"/>
              </a:spcBef>
            </a:pPr>
            <a:r>
              <a:rPr lang="en-US" spc="-10" dirty="0">
                <a:solidFill>
                  <a:srgbClr val="231F20"/>
                </a:solidFill>
                <a:latin typeface="Calibri Light"/>
                <a:cs typeface="Calibri Light"/>
              </a:rPr>
              <a:t>Renee Duncan</a:t>
            </a:r>
          </a:p>
          <a:p>
            <a:pPr marL="12700" marR="5080">
              <a:lnSpc>
                <a:spcPct val="100000"/>
              </a:lnSpc>
              <a:spcBef>
                <a:spcPts val="100"/>
              </a:spcBef>
            </a:pPr>
            <a:r>
              <a:rPr lang="en-US" sz="1800" spc="-10" dirty="0">
                <a:solidFill>
                  <a:srgbClr val="231F20"/>
                </a:solidFill>
                <a:latin typeface="Calibri Light"/>
                <a:cs typeface="Calibri Light"/>
              </a:rPr>
              <a:t>Brett Ciccotelli </a:t>
            </a:r>
            <a:endParaRPr sz="1800" dirty="0">
              <a:latin typeface="Calibri Light"/>
              <a:cs typeface="Calibri Light"/>
            </a:endParaRPr>
          </a:p>
        </p:txBody>
      </p:sp>
      <p:sp>
        <p:nvSpPr>
          <p:cNvPr id="5" name="object 5"/>
          <p:cNvSpPr txBox="1"/>
          <p:nvPr/>
        </p:nvSpPr>
        <p:spPr>
          <a:xfrm>
            <a:off x="844550" y="1248466"/>
            <a:ext cx="7101205" cy="391160"/>
          </a:xfrm>
          <a:prstGeom prst="rect">
            <a:avLst/>
          </a:prstGeom>
        </p:spPr>
        <p:txBody>
          <a:bodyPr vert="horz" wrap="square" lIns="0" tIns="12700" rIns="0" bIns="0" rtlCol="0">
            <a:spAutoFit/>
          </a:bodyPr>
          <a:lstStyle/>
          <a:p>
            <a:pPr marL="12700">
              <a:lnSpc>
                <a:spcPct val="100000"/>
              </a:lnSpc>
              <a:spcBef>
                <a:spcPts val="100"/>
              </a:spcBef>
            </a:pPr>
            <a:r>
              <a:rPr lang="en-US" sz="2400" b="1" spc="-15" dirty="0">
                <a:solidFill>
                  <a:srgbClr val="C9634C"/>
                </a:solidFill>
                <a:latin typeface="Calibri"/>
                <a:cs typeface="Calibri"/>
              </a:rPr>
              <a:t>Hancock</a:t>
            </a:r>
            <a:r>
              <a:rPr sz="2400" b="1" spc="-30" dirty="0">
                <a:solidFill>
                  <a:srgbClr val="C9634C"/>
                </a:solidFill>
                <a:latin typeface="Calibri"/>
                <a:cs typeface="Calibri"/>
              </a:rPr>
              <a:t> </a:t>
            </a:r>
            <a:r>
              <a:rPr sz="2400" b="1" spc="-10" dirty="0">
                <a:solidFill>
                  <a:srgbClr val="C9634C"/>
                </a:solidFill>
                <a:latin typeface="Calibri"/>
                <a:cs typeface="Calibri"/>
              </a:rPr>
              <a:t>Comprehensive </a:t>
            </a:r>
            <a:r>
              <a:rPr sz="2400" b="1" spc="-5" dirty="0">
                <a:solidFill>
                  <a:srgbClr val="C9634C"/>
                </a:solidFill>
                <a:latin typeface="Calibri"/>
                <a:cs typeface="Calibri"/>
              </a:rPr>
              <a:t>Planning</a:t>
            </a:r>
            <a:r>
              <a:rPr sz="2400" b="1" spc="10" dirty="0">
                <a:solidFill>
                  <a:srgbClr val="C9634C"/>
                </a:solidFill>
                <a:latin typeface="Calibri"/>
                <a:cs typeface="Calibri"/>
              </a:rPr>
              <a:t> </a:t>
            </a:r>
            <a:r>
              <a:rPr sz="2400" b="1" spc="-20" dirty="0">
                <a:solidFill>
                  <a:srgbClr val="C9634C"/>
                </a:solidFill>
                <a:latin typeface="Calibri"/>
                <a:cs typeface="Calibri"/>
              </a:rPr>
              <a:t>Committee</a:t>
            </a:r>
            <a:endParaRPr sz="2400" dirty="0">
              <a:latin typeface="Calibri"/>
              <a:cs typeface="Calibri"/>
            </a:endParaRPr>
          </a:p>
        </p:txBody>
      </p:sp>
      <p:sp>
        <p:nvSpPr>
          <p:cNvPr id="6" name="object 6"/>
          <p:cNvSpPr txBox="1"/>
          <p:nvPr/>
        </p:nvSpPr>
        <p:spPr>
          <a:xfrm>
            <a:off x="898138" y="4450889"/>
            <a:ext cx="4755515" cy="1041400"/>
          </a:xfrm>
          <a:prstGeom prst="rect">
            <a:avLst/>
          </a:prstGeom>
        </p:spPr>
        <p:txBody>
          <a:bodyPr vert="horz" wrap="square" lIns="0" tIns="227329" rIns="0" bIns="0" rtlCol="0">
            <a:spAutoFit/>
          </a:bodyPr>
          <a:lstStyle/>
          <a:p>
            <a:pPr marL="12700">
              <a:lnSpc>
                <a:spcPct val="100000"/>
              </a:lnSpc>
              <a:spcBef>
                <a:spcPts val="1789"/>
              </a:spcBef>
            </a:pPr>
            <a:r>
              <a:rPr sz="2400" b="1" spc="-15" dirty="0">
                <a:solidFill>
                  <a:srgbClr val="C9634C"/>
                </a:solidFill>
                <a:latin typeface="Calibri"/>
                <a:cs typeface="Calibri"/>
              </a:rPr>
              <a:t>Facilitator</a:t>
            </a:r>
            <a:endParaRPr sz="2400" dirty="0">
              <a:latin typeface="Calibri"/>
              <a:cs typeface="Calibri"/>
            </a:endParaRPr>
          </a:p>
          <a:p>
            <a:pPr marL="215900">
              <a:lnSpc>
                <a:spcPct val="100000"/>
              </a:lnSpc>
              <a:spcBef>
                <a:spcPts val="1270"/>
              </a:spcBef>
            </a:pPr>
            <a:r>
              <a:rPr lang="en-US" sz="1800" b="0" dirty="0">
                <a:solidFill>
                  <a:srgbClr val="231F20"/>
                </a:solidFill>
                <a:latin typeface="Calibri Light"/>
                <a:cs typeface="Calibri Light"/>
              </a:rPr>
              <a:t>Matt Williams</a:t>
            </a:r>
            <a:r>
              <a:rPr sz="1800" b="0" dirty="0">
                <a:solidFill>
                  <a:srgbClr val="231F20"/>
                </a:solidFill>
                <a:latin typeface="Calibri Light"/>
                <a:cs typeface="Calibri Light"/>
              </a:rPr>
              <a:t>, </a:t>
            </a:r>
            <a:r>
              <a:rPr sz="1800" b="0" spc="-5" dirty="0">
                <a:solidFill>
                  <a:srgbClr val="231F20"/>
                </a:solidFill>
                <a:latin typeface="Calibri Light"/>
                <a:cs typeface="Calibri Light"/>
              </a:rPr>
              <a:t>The </a:t>
            </a:r>
            <a:r>
              <a:rPr sz="1800" b="0" dirty="0">
                <a:solidFill>
                  <a:srgbClr val="231F20"/>
                </a:solidFill>
                <a:latin typeface="Calibri Light"/>
                <a:cs typeface="Calibri Light"/>
              </a:rPr>
              <a:t>Musson</a:t>
            </a:r>
            <a:r>
              <a:rPr sz="1800" b="0" spc="-50" dirty="0">
                <a:solidFill>
                  <a:srgbClr val="231F20"/>
                </a:solidFill>
                <a:latin typeface="Calibri Light"/>
                <a:cs typeface="Calibri Light"/>
              </a:rPr>
              <a:t> </a:t>
            </a:r>
            <a:r>
              <a:rPr sz="1800" b="0" spc="-15" dirty="0">
                <a:solidFill>
                  <a:srgbClr val="231F20"/>
                </a:solidFill>
                <a:latin typeface="Calibri Light"/>
                <a:cs typeface="Calibri Light"/>
              </a:rPr>
              <a:t>Group</a:t>
            </a:r>
            <a:endParaRPr sz="1800" dirty="0">
              <a:latin typeface="Calibri Light"/>
              <a:cs typeface="Calibri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6811009" cy="756920"/>
          </a:xfrm>
          <a:prstGeom prst="rect">
            <a:avLst/>
          </a:prstGeom>
        </p:spPr>
        <p:txBody>
          <a:bodyPr vert="horz" wrap="square" lIns="0" tIns="12700" rIns="0" bIns="0" rtlCol="0">
            <a:spAutoFit/>
          </a:bodyPr>
          <a:lstStyle/>
          <a:p>
            <a:pPr marL="12700">
              <a:lnSpc>
                <a:spcPct val="100000"/>
              </a:lnSpc>
              <a:spcBef>
                <a:spcPts val="100"/>
              </a:spcBef>
              <a:tabLst>
                <a:tab pos="4781550" algn="l"/>
              </a:tabLst>
            </a:pPr>
            <a:r>
              <a:rPr dirty="0"/>
              <a:t>OBJECTIVES </a:t>
            </a:r>
            <a:r>
              <a:rPr spc="-5" dirty="0"/>
              <a:t>FO</a:t>
            </a:r>
            <a:r>
              <a:rPr dirty="0"/>
              <a:t>R	TODAY</a:t>
            </a:r>
          </a:p>
        </p:txBody>
      </p:sp>
      <p:sp>
        <p:nvSpPr>
          <p:cNvPr id="3" name="object 3"/>
          <p:cNvSpPr txBox="1"/>
          <p:nvPr/>
        </p:nvSpPr>
        <p:spPr>
          <a:xfrm>
            <a:off x="844550" y="1369114"/>
            <a:ext cx="7461250" cy="1900520"/>
          </a:xfrm>
          <a:prstGeom prst="rect">
            <a:avLst/>
          </a:prstGeom>
        </p:spPr>
        <p:txBody>
          <a:bodyPr vert="horz" wrap="square" lIns="0" tIns="12700" rIns="0" bIns="0" rtlCol="0">
            <a:spAutoFit/>
          </a:bodyPr>
          <a:lstStyle/>
          <a:p>
            <a:pPr marL="241300" marR="168910" indent="-228600">
              <a:lnSpc>
                <a:spcPct val="100000"/>
              </a:lnSpc>
              <a:spcBef>
                <a:spcPts val="100"/>
              </a:spcBef>
              <a:buChar char="•"/>
              <a:tabLst>
                <a:tab pos="241300" algn="l"/>
              </a:tabLst>
            </a:pPr>
            <a:r>
              <a:rPr sz="1800" b="1" spc="-10" dirty="0">
                <a:solidFill>
                  <a:srgbClr val="C9634C"/>
                </a:solidFill>
                <a:latin typeface="Calibri"/>
                <a:cs typeface="Calibri"/>
              </a:rPr>
              <a:t>Provide </a:t>
            </a:r>
            <a:r>
              <a:rPr sz="1800" b="1" dirty="0">
                <a:solidFill>
                  <a:srgbClr val="C9634C"/>
                </a:solidFill>
                <a:latin typeface="Calibri"/>
                <a:cs typeface="Calibri"/>
              </a:rPr>
              <a:t>an </a:t>
            </a:r>
            <a:r>
              <a:rPr sz="1800" b="1" spc="-5" dirty="0">
                <a:solidFill>
                  <a:srgbClr val="C9634C"/>
                </a:solidFill>
                <a:latin typeface="Calibri"/>
                <a:cs typeface="Calibri"/>
              </a:rPr>
              <a:t>overview</a:t>
            </a:r>
            <a:r>
              <a:rPr sz="1800" b="1" spc="-80" dirty="0">
                <a:solidFill>
                  <a:srgbClr val="C9634C"/>
                </a:solidFill>
                <a:latin typeface="Calibri"/>
                <a:cs typeface="Calibri"/>
              </a:rPr>
              <a:t> </a:t>
            </a:r>
            <a:r>
              <a:rPr sz="1800" b="1" dirty="0">
                <a:solidFill>
                  <a:srgbClr val="C9634C"/>
                </a:solidFill>
                <a:latin typeface="Calibri"/>
                <a:cs typeface="Calibri"/>
              </a:rPr>
              <a:t>of  the </a:t>
            </a:r>
            <a:r>
              <a:rPr lang="en-US" sz="1800" b="1" spc="-15" dirty="0">
                <a:solidFill>
                  <a:srgbClr val="C9634C"/>
                </a:solidFill>
                <a:latin typeface="Calibri"/>
                <a:cs typeface="Calibri"/>
              </a:rPr>
              <a:t>Hancock </a:t>
            </a:r>
            <a:r>
              <a:rPr sz="1800" b="1" spc="-10" dirty="0">
                <a:solidFill>
                  <a:srgbClr val="C9634C"/>
                </a:solidFill>
                <a:latin typeface="Calibri"/>
                <a:cs typeface="Calibri"/>
              </a:rPr>
              <a:t>Comprehensive </a:t>
            </a:r>
            <a:r>
              <a:rPr sz="1800" b="1" spc="-5" dirty="0">
                <a:solidFill>
                  <a:srgbClr val="C9634C"/>
                </a:solidFill>
                <a:latin typeface="Calibri"/>
                <a:cs typeface="Calibri"/>
              </a:rPr>
              <a:t>Plan  </a:t>
            </a:r>
            <a:r>
              <a:rPr sz="1800" b="1" spc="-10" dirty="0">
                <a:solidFill>
                  <a:srgbClr val="C9634C"/>
                </a:solidFill>
                <a:latin typeface="Calibri"/>
                <a:cs typeface="Calibri"/>
              </a:rPr>
              <a:t>Update </a:t>
            </a:r>
            <a:r>
              <a:rPr sz="1800" b="1" spc="-5" dirty="0">
                <a:solidFill>
                  <a:srgbClr val="C9634C"/>
                </a:solidFill>
                <a:latin typeface="Calibri"/>
                <a:cs typeface="Calibri"/>
              </a:rPr>
              <a:t>process </a:t>
            </a:r>
            <a:r>
              <a:rPr sz="1800" b="1" dirty="0">
                <a:solidFill>
                  <a:srgbClr val="C9634C"/>
                </a:solidFill>
                <a:latin typeface="Calibri"/>
                <a:cs typeface="Calibri"/>
              </a:rPr>
              <a:t>and  </a:t>
            </a:r>
            <a:r>
              <a:rPr sz="1800" b="1" spc="-5" dirty="0">
                <a:solidFill>
                  <a:srgbClr val="C9634C"/>
                </a:solidFill>
                <a:latin typeface="Calibri"/>
                <a:cs typeface="Calibri"/>
              </a:rPr>
              <a:t>product.</a:t>
            </a:r>
            <a:endParaRPr lang="en-US" sz="1800" b="1" spc="-5" dirty="0">
              <a:solidFill>
                <a:srgbClr val="C9634C"/>
              </a:solidFill>
              <a:latin typeface="Calibri"/>
              <a:cs typeface="Calibri"/>
            </a:endParaRPr>
          </a:p>
          <a:p>
            <a:pPr marL="241300" marR="168910" indent="-228600">
              <a:lnSpc>
                <a:spcPct val="100000"/>
              </a:lnSpc>
              <a:spcBef>
                <a:spcPts val="100"/>
              </a:spcBef>
              <a:buChar char="•"/>
              <a:tabLst>
                <a:tab pos="241300" algn="l"/>
              </a:tabLst>
            </a:pPr>
            <a:endParaRPr lang="en-US" b="1" spc="-5" dirty="0">
              <a:solidFill>
                <a:srgbClr val="C9634C"/>
              </a:solidFill>
              <a:latin typeface="Calibri"/>
              <a:cs typeface="Calibri"/>
            </a:endParaRPr>
          </a:p>
          <a:p>
            <a:pPr marL="241300" marR="168910" indent="-228600">
              <a:lnSpc>
                <a:spcPct val="100000"/>
              </a:lnSpc>
              <a:spcBef>
                <a:spcPts val="100"/>
              </a:spcBef>
              <a:buChar char="•"/>
              <a:tabLst>
                <a:tab pos="241300" algn="l"/>
              </a:tabLst>
            </a:pPr>
            <a:r>
              <a:rPr lang="en-US" sz="1800" b="1" spc="-5" dirty="0">
                <a:solidFill>
                  <a:srgbClr val="C9634C"/>
                </a:solidFill>
                <a:latin typeface="Calibri"/>
                <a:cs typeface="Calibri"/>
              </a:rPr>
              <a:t>Review proposed Futur</a:t>
            </a:r>
            <a:r>
              <a:rPr lang="en-US" b="1" spc="-5" dirty="0">
                <a:solidFill>
                  <a:srgbClr val="C9634C"/>
                </a:solidFill>
                <a:latin typeface="Calibri"/>
                <a:cs typeface="Calibri"/>
              </a:rPr>
              <a:t>e Land Use plan</a:t>
            </a:r>
            <a:endParaRPr sz="1800" dirty="0">
              <a:latin typeface="Calibri"/>
              <a:cs typeface="Calibri"/>
            </a:endParaRPr>
          </a:p>
          <a:p>
            <a:pPr>
              <a:lnSpc>
                <a:spcPct val="100000"/>
              </a:lnSpc>
              <a:spcBef>
                <a:spcPts val="15"/>
              </a:spcBef>
              <a:buClr>
                <a:srgbClr val="C9634C"/>
              </a:buClr>
              <a:buFont typeface="Calibri"/>
              <a:buChar char="•"/>
            </a:pPr>
            <a:endParaRPr sz="1550" dirty="0">
              <a:latin typeface="Times New Roman"/>
              <a:cs typeface="Times New Roman"/>
            </a:endParaRPr>
          </a:p>
          <a:p>
            <a:pPr marL="241300" marR="454659" indent="-228600">
              <a:lnSpc>
                <a:spcPct val="100000"/>
              </a:lnSpc>
              <a:buChar char="•"/>
              <a:tabLst>
                <a:tab pos="241300" algn="l"/>
              </a:tabLst>
            </a:pPr>
            <a:r>
              <a:rPr sz="1800" b="1" spc="-5" dirty="0">
                <a:solidFill>
                  <a:srgbClr val="C9634C"/>
                </a:solidFill>
                <a:latin typeface="Calibri"/>
                <a:cs typeface="Calibri"/>
              </a:rPr>
              <a:t>Answer </a:t>
            </a:r>
            <a:r>
              <a:rPr sz="1800" b="1" spc="-10" dirty="0">
                <a:solidFill>
                  <a:srgbClr val="C9634C"/>
                </a:solidFill>
                <a:latin typeface="Calibri"/>
                <a:cs typeface="Calibri"/>
              </a:rPr>
              <a:t>questions</a:t>
            </a:r>
            <a:r>
              <a:rPr sz="1800" b="1" spc="-65" dirty="0">
                <a:solidFill>
                  <a:srgbClr val="C9634C"/>
                </a:solidFill>
                <a:latin typeface="Calibri"/>
                <a:cs typeface="Calibri"/>
              </a:rPr>
              <a:t> </a:t>
            </a:r>
            <a:r>
              <a:rPr sz="1800" b="1" dirty="0">
                <a:solidFill>
                  <a:srgbClr val="C9634C"/>
                </a:solidFill>
                <a:latin typeface="Calibri"/>
                <a:cs typeface="Calibri"/>
              </a:rPr>
              <a:t>&amp;  </a:t>
            </a:r>
            <a:r>
              <a:rPr sz="1800" b="1" spc="-10" dirty="0">
                <a:solidFill>
                  <a:srgbClr val="C9634C"/>
                </a:solidFill>
                <a:latin typeface="Calibri"/>
                <a:cs typeface="Calibri"/>
              </a:rPr>
              <a:t>gather</a:t>
            </a:r>
            <a:r>
              <a:rPr sz="1800" b="1" spc="-15" dirty="0">
                <a:solidFill>
                  <a:srgbClr val="C9634C"/>
                </a:solidFill>
                <a:latin typeface="Calibri"/>
                <a:cs typeface="Calibri"/>
              </a:rPr>
              <a:t> </a:t>
            </a:r>
            <a:r>
              <a:rPr sz="1800" b="1" spc="-10" dirty="0">
                <a:solidFill>
                  <a:srgbClr val="C9634C"/>
                </a:solidFill>
                <a:latin typeface="Calibri"/>
                <a:cs typeface="Calibri"/>
              </a:rPr>
              <a:t>feedback</a:t>
            </a:r>
            <a:endParaRPr sz="1800" dirty="0">
              <a:latin typeface="Calibri"/>
              <a:cs typeface="Calibri"/>
            </a:endParaRPr>
          </a:p>
          <a:p>
            <a:pPr>
              <a:lnSpc>
                <a:spcPct val="100000"/>
              </a:lnSpc>
              <a:spcBef>
                <a:spcPts val="20"/>
              </a:spcBef>
              <a:buClr>
                <a:srgbClr val="C9634C"/>
              </a:buClr>
              <a:buFont typeface="Calibri"/>
              <a:buChar char="•"/>
            </a:pPr>
            <a:endParaRPr sz="1550" dirty="0">
              <a:latin typeface="Times New Roman"/>
              <a:cs typeface="Times New Roman"/>
            </a:endParaRPr>
          </a:p>
        </p:txBody>
      </p:sp>
      <p:pic>
        <p:nvPicPr>
          <p:cNvPr id="7" name="Picture 6">
            <a:extLst>
              <a:ext uri="{FF2B5EF4-FFF2-40B4-BE49-F238E27FC236}">
                <a16:creationId xmlns:a16="http://schemas.microsoft.com/office/drawing/2014/main" id="{1F35719C-7E8A-D175-D2FD-5644CF3CA9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841" y="3096077"/>
            <a:ext cx="7794717" cy="42779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7862570" cy="756920"/>
          </a:xfrm>
          <a:prstGeom prst="rect">
            <a:avLst/>
          </a:prstGeom>
        </p:spPr>
        <p:txBody>
          <a:bodyPr vert="horz" wrap="square" lIns="0" tIns="12700" rIns="0" bIns="0" rtlCol="0">
            <a:spAutoFit/>
          </a:bodyPr>
          <a:lstStyle/>
          <a:p>
            <a:pPr marL="12700">
              <a:lnSpc>
                <a:spcPct val="100000"/>
              </a:lnSpc>
              <a:spcBef>
                <a:spcPts val="100"/>
              </a:spcBef>
            </a:pPr>
            <a:r>
              <a:rPr spc="-5" dirty="0"/>
              <a:t>COMPREHENSIVE </a:t>
            </a:r>
            <a:r>
              <a:rPr dirty="0"/>
              <a:t>PLANS</a:t>
            </a:r>
            <a:r>
              <a:rPr spc="-90" dirty="0"/>
              <a:t> </a:t>
            </a:r>
            <a:r>
              <a:rPr dirty="0"/>
              <a:t>101</a:t>
            </a:r>
          </a:p>
        </p:txBody>
      </p:sp>
      <p:sp>
        <p:nvSpPr>
          <p:cNvPr id="3" name="object 3"/>
          <p:cNvSpPr txBox="1"/>
          <p:nvPr/>
        </p:nvSpPr>
        <p:spPr>
          <a:xfrm>
            <a:off x="1066524" y="2797251"/>
            <a:ext cx="2266315" cy="57404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Guide </a:t>
            </a:r>
            <a:r>
              <a:rPr sz="1800" b="1" spc="-10" dirty="0">
                <a:solidFill>
                  <a:srgbClr val="C9634C"/>
                </a:solidFill>
                <a:latin typeface="Calibri"/>
                <a:cs typeface="Calibri"/>
              </a:rPr>
              <a:t>to where </a:t>
            </a:r>
            <a:r>
              <a:rPr sz="1800" b="1" dirty="0">
                <a:solidFill>
                  <a:srgbClr val="C9634C"/>
                </a:solidFill>
                <a:latin typeface="Calibri"/>
                <a:cs typeface="Calibri"/>
              </a:rPr>
              <a:t>and  </a:t>
            </a:r>
            <a:r>
              <a:rPr sz="1800" b="1" spc="-5" dirty="0">
                <a:solidFill>
                  <a:srgbClr val="C9634C"/>
                </a:solidFill>
                <a:latin typeface="Calibri"/>
                <a:cs typeface="Calibri"/>
              </a:rPr>
              <a:t>how growth</a:t>
            </a:r>
            <a:r>
              <a:rPr sz="1800" b="1" spc="-90" dirty="0">
                <a:solidFill>
                  <a:srgbClr val="C9634C"/>
                </a:solidFill>
                <a:latin typeface="Calibri"/>
                <a:cs typeface="Calibri"/>
              </a:rPr>
              <a:t> </a:t>
            </a:r>
            <a:r>
              <a:rPr sz="1800" b="1" dirty="0">
                <a:solidFill>
                  <a:srgbClr val="C9634C"/>
                </a:solidFill>
                <a:latin typeface="Calibri"/>
                <a:cs typeface="Calibri"/>
              </a:rPr>
              <a:t>happens</a:t>
            </a:r>
            <a:endParaRPr sz="1800">
              <a:latin typeface="Calibri"/>
              <a:cs typeface="Calibri"/>
            </a:endParaRPr>
          </a:p>
        </p:txBody>
      </p:sp>
      <p:sp>
        <p:nvSpPr>
          <p:cNvPr id="4" name="object 4"/>
          <p:cNvSpPr txBox="1"/>
          <p:nvPr/>
        </p:nvSpPr>
        <p:spPr>
          <a:xfrm>
            <a:off x="1066524" y="3517341"/>
            <a:ext cx="2217420" cy="112268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10" dirty="0">
                <a:solidFill>
                  <a:srgbClr val="C9634C"/>
                </a:solidFill>
                <a:latin typeface="Calibri"/>
                <a:cs typeface="Calibri"/>
              </a:rPr>
              <a:t>Defined </a:t>
            </a:r>
            <a:r>
              <a:rPr sz="1800" b="1" spc="-5" dirty="0">
                <a:solidFill>
                  <a:srgbClr val="C9634C"/>
                </a:solidFill>
                <a:latin typeface="Calibri"/>
                <a:cs typeface="Calibri"/>
              </a:rPr>
              <a:t>goals </a:t>
            </a:r>
            <a:r>
              <a:rPr sz="1800" b="1" dirty="0">
                <a:solidFill>
                  <a:srgbClr val="C9634C"/>
                </a:solidFill>
                <a:latin typeface="Calibri"/>
                <a:cs typeface="Calibri"/>
              </a:rPr>
              <a:t>and  </a:t>
            </a:r>
            <a:r>
              <a:rPr sz="1800" b="1" spc="-15" dirty="0">
                <a:solidFill>
                  <a:srgbClr val="C9634C"/>
                </a:solidFill>
                <a:latin typeface="Calibri"/>
                <a:cs typeface="Calibri"/>
              </a:rPr>
              <a:t>strategies </a:t>
            </a:r>
            <a:r>
              <a:rPr sz="1800" b="1" spc="-10" dirty="0">
                <a:solidFill>
                  <a:srgbClr val="C9634C"/>
                </a:solidFill>
                <a:latin typeface="Calibri"/>
                <a:cs typeface="Calibri"/>
              </a:rPr>
              <a:t>to</a:t>
            </a:r>
            <a:r>
              <a:rPr sz="1800" b="1" spc="-70" dirty="0">
                <a:solidFill>
                  <a:srgbClr val="C9634C"/>
                </a:solidFill>
                <a:latin typeface="Calibri"/>
                <a:cs typeface="Calibri"/>
              </a:rPr>
              <a:t> </a:t>
            </a:r>
            <a:r>
              <a:rPr sz="1800" b="1" dirty="0">
                <a:solidFill>
                  <a:srgbClr val="C9634C"/>
                </a:solidFill>
                <a:latin typeface="Calibri"/>
                <a:cs typeface="Calibri"/>
              </a:rPr>
              <a:t>support  a </a:t>
            </a:r>
            <a:r>
              <a:rPr sz="1800" b="1" spc="-5" dirty="0">
                <a:solidFill>
                  <a:srgbClr val="C9634C"/>
                </a:solidFill>
                <a:latin typeface="Calibri"/>
                <a:cs typeface="Calibri"/>
              </a:rPr>
              <a:t>strong, </a:t>
            </a:r>
            <a:r>
              <a:rPr sz="1800" b="1" spc="-10" dirty="0">
                <a:solidFill>
                  <a:srgbClr val="C9634C"/>
                </a:solidFill>
                <a:latin typeface="Calibri"/>
                <a:cs typeface="Calibri"/>
              </a:rPr>
              <a:t>resilient  </a:t>
            </a:r>
            <a:r>
              <a:rPr sz="1800" b="1" spc="-5" dirty="0">
                <a:solidFill>
                  <a:srgbClr val="C9634C"/>
                </a:solidFill>
                <a:latin typeface="Calibri"/>
                <a:cs typeface="Calibri"/>
              </a:rPr>
              <a:t>community</a:t>
            </a:r>
            <a:endParaRPr sz="1800">
              <a:latin typeface="Calibri"/>
              <a:cs typeface="Calibri"/>
            </a:endParaRPr>
          </a:p>
        </p:txBody>
      </p:sp>
      <p:sp>
        <p:nvSpPr>
          <p:cNvPr id="5" name="object 5"/>
          <p:cNvSpPr txBox="1"/>
          <p:nvPr/>
        </p:nvSpPr>
        <p:spPr>
          <a:xfrm>
            <a:off x="1066524" y="4786071"/>
            <a:ext cx="1880235" cy="84836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10" dirty="0">
                <a:solidFill>
                  <a:srgbClr val="C9634C"/>
                </a:solidFill>
                <a:latin typeface="Calibri"/>
                <a:cs typeface="Calibri"/>
              </a:rPr>
              <a:t>Framework for  </a:t>
            </a:r>
            <a:r>
              <a:rPr sz="1800" b="1" spc="-5" dirty="0">
                <a:solidFill>
                  <a:srgbClr val="C9634C"/>
                </a:solidFill>
                <a:latin typeface="Calibri"/>
                <a:cs typeface="Calibri"/>
              </a:rPr>
              <a:t>maintaining</a:t>
            </a:r>
            <a:r>
              <a:rPr sz="1800" b="1" spc="-85" dirty="0">
                <a:solidFill>
                  <a:srgbClr val="C9634C"/>
                </a:solidFill>
                <a:latin typeface="Calibri"/>
                <a:cs typeface="Calibri"/>
              </a:rPr>
              <a:t> </a:t>
            </a:r>
            <a:r>
              <a:rPr sz="1800" b="1" spc="-5" dirty="0">
                <a:solidFill>
                  <a:srgbClr val="C9634C"/>
                </a:solidFill>
                <a:latin typeface="Calibri"/>
                <a:cs typeface="Calibri"/>
              </a:rPr>
              <a:t>local  </a:t>
            </a:r>
            <a:r>
              <a:rPr sz="1800" b="1" spc="-10" dirty="0">
                <a:solidFill>
                  <a:srgbClr val="C9634C"/>
                </a:solidFill>
                <a:latin typeface="Calibri"/>
                <a:cs typeface="Calibri"/>
              </a:rPr>
              <a:t>control</a:t>
            </a:r>
            <a:endParaRPr sz="1800">
              <a:latin typeface="Calibri"/>
              <a:cs typeface="Calibri"/>
            </a:endParaRPr>
          </a:p>
        </p:txBody>
      </p:sp>
      <p:sp>
        <p:nvSpPr>
          <p:cNvPr id="6" name="object 6"/>
          <p:cNvSpPr txBox="1"/>
          <p:nvPr/>
        </p:nvSpPr>
        <p:spPr>
          <a:xfrm>
            <a:off x="1066524" y="5780481"/>
            <a:ext cx="2002789" cy="57404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Analysis </a:t>
            </a:r>
            <a:r>
              <a:rPr sz="1800" b="1" dirty="0">
                <a:solidFill>
                  <a:srgbClr val="C9634C"/>
                </a:solidFill>
                <a:latin typeface="Calibri"/>
                <a:cs typeface="Calibri"/>
              </a:rPr>
              <a:t>of</a:t>
            </a:r>
            <a:r>
              <a:rPr sz="1800" b="1" spc="-55" dirty="0">
                <a:solidFill>
                  <a:srgbClr val="C9634C"/>
                </a:solidFill>
                <a:latin typeface="Calibri"/>
                <a:cs typeface="Calibri"/>
              </a:rPr>
              <a:t> </a:t>
            </a:r>
            <a:r>
              <a:rPr sz="1800" b="1" spc="-10" dirty="0">
                <a:solidFill>
                  <a:srgbClr val="C9634C"/>
                </a:solidFill>
                <a:latin typeface="Calibri"/>
                <a:cs typeface="Calibri"/>
              </a:rPr>
              <a:t>change  over time</a:t>
            </a:r>
            <a:endParaRPr sz="1800">
              <a:latin typeface="Calibri"/>
              <a:cs typeface="Calibri"/>
            </a:endParaRPr>
          </a:p>
        </p:txBody>
      </p:sp>
      <p:sp>
        <p:nvSpPr>
          <p:cNvPr id="7" name="object 7"/>
          <p:cNvSpPr txBox="1"/>
          <p:nvPr/>
        </p:nvSpPr>
        <p:spPr>
          <a:xfrm>
            <a:off x="1066524" y="1572064"/>
            <a:ext cx="2312035" cy="1079500"/>
          </a:xfrm>
          <a:prstGeom prst="rect">
            <a:avLst/>
          </a:prstGeom>
        </p:spPr>
        <p:txBody>
          <a:bodyPr vert="horz" wrap="square" lIns="0" tIns="92075" rIns="0" bIns="0" rtlCol="0">
            <a:spAutoFit/>
          </a:bodyPr>
          <a:lstStyle/>
          <a:p>
            <a:pPr marL="12700">
              <a:lnSpc>
                <a:spcPct val="100000"/>
              </a:lnSpc>
              <a:spcBef>
                <a:spcPts val="725"/>
              </a:spcBef>
            </a:pPr>
            <a:r>
              <a:rPr sz="2400" b="1" spc="-40" dirty="0">
                <a:solidFill>
                  <a:srgbClr val="E7B50B"/>
                </a:solidFill>
                <a:latin typeface="Segoe Print"/>
                <a:cs typeface="Segoe Print"/>
              </a:rPr>
              <a:t>WHAT</a:t>
            </a:r>
            <a:endParaRPr sz="2400" dirty="0">
              <a:latin typeface="Segoe Print"/>
              <a:cs typeface="Segoe Print"/>
            </a:endParaRPr>
          </a:p>
          <a:p>
            <a:pPr marL="241300" marR="5080" indent="-228600">
              <a:lnSpc>
                <a:spcPct val="100000"/>
              </a:lnSpc>
              <a:spcBef>
                <a:spcPts val="470"/>
              </a:spcBef>
              <a:buChar char="•"/>
              <a:tabLst>
                <a:tab pos="241300" algn="l"/>
              </a:tabLst>
            </a:pPr>
            <a:r>
              <a:rPr sz="1800" b="1" dirty="0">
                <a:solidFill>
                  <a:srgbClr val="C9634C"/>
                </a:solidFill>
                <a:latin typeface="Calibri"/>
                <a:cs typeface="Calibri"/>
              </a:rPr>
              <a:t>A </a:t>
            </a:r>
            <a:r>
              <a:rPr sz="1800" b="1" spc="-5" dirty="0">
                <a:solidFill>
                  <a:srgbClr val="C9634C"/>
                </a:solidFill>
                <a:latin typeface="Calibri"/>
                <a:cs typeface="Calibri"/>
              </a:rPr>
              <a:t>shared vision </a:t>
            </a:r>
            <a:r>
              <a:rPr sz="1800" b="1" dirty="0">
                <a:solidFill>
                  <a:srgbClr val="C9634C"/>
                </a:solidFill>
                <a:latin typeface="Calibri"/>
                <a:cs typeface="Calibri"/>
              </a:rPr>
              <a:t>of</a:t>
            </a:r>
            <a:r>
              <a:rPr sz="1800" b="1" spc="-95" dirty="0">
                <a:solidFill>
                  <a:srgbClr val="C9634C"/>
                </a:solidFill>
                <a:latin typeface="Calibri"/>
                <a:cs typeface="Calibri"/>
              </a:rPr>
              <a:t> </a:t>
            </a:r>
            <a:r>
              <a:rPr sz="1800" b="1" dirty="0">
                <a:solidFill>
                  <a:srgbClr val="C9634C"/>
                </a:solidFill>
                <a:latin typeface="Calibri"/>
                <a:cs typeface="Calibri"/>
              </a:rPr>
              <a:t>the  </a:t>
            </a:r>
            <a:r>
              <a:rPr sz="1800" b="1" spc="-10" dirty="0">
                <a:solidFill>
                  <a:srgbClr val="C9634C"/>
                </a:solidFill>
                <a:latin typeface="Calibri"/>
                <a:cs typeface="Calibri"/>
              </a:rPr>
              <a:t>future;</a:t>
            </a:r>
            <a:endParaRPr sz="1800" dirty="0">
              <a:latin typeface="Calibri"/>
              <a:cs typeface="Calibri"/>
            </a:endParaRPr>
          </a:p>
        </p:txBody>
      </p:sp>
      <p:sp>
        <p:nvSpPr>
          <p:cNvPr id="8" name="object 8"/>
          <p:cNvSpPr txBox="1"/>
          <p:nvPr/>
        </p:nvSpPr>
        <p:spPr>
          <a:xfrm>
            <a:off x="4157196" y="1572064"/>
            <a:ext cx="2169160" cy="462306"/>
          </a:xfrm>
          <a:prstGeom prst="rect">
            <a:avLst/>
          </a:prstGeom>
        </p:spPr>
        <p:txBody>
          <a:bodyPr vert="horz" wrap="square" lIns="0" tIns="92075" rIns="0" bIns="0" rtlCol="0">
            <a:spAutoFit/>
          </a:bodyPr>
          <a:lstStyle/>
          <a:p>
            <a:pPr marL="12700">
              <a:lnSpc>
                <a:spcPct val="100000"/>
              </a:lnSpc>
              <a:spcBef>
                <a:spcPts val="725"/>
              </a:spcBef>
            </a:pPr>
            <a:r>
              <a:rPr sz="2400" b="1" dirty="0">
                <a:solidFill>
                  <a:srgbClr val="E7B50B"/>
                </a:solidFill>
                <a:latin typeface="Segoe Print"/>
                <a:cs typeface="Segoe Print"/>
              </a:rPr>
              <a:t>WHY</a:t>
            </a:r>
            <a:endParaRPr sz="2400" dirty="0">
              <a:latin typeface="Segoe Print"/>
              <a:cs typeface="Segoe Print"/>
            </a:endParaRPr>
          </a:p>
        </p:txBody>
      </p:sp>
      <p:sp>
        <p:nvSpPr>
          <p:cNvPr id="9" name="object 9"/>
          <p:cNvSpPr txBox="1"/>
          <p:nvPr/>
        </p:nvSpPr>
        <p:spPr>
          <a:xfrm>
            <a:off x="4133425" y="2106953"/>
            <a:ext cx="2186305" cy="112268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Guides </a:t>
            </a:r>
            <a:r>
              <a:rPr sz="1800" b="1" spc="-10" dirty="0">
                <a:solidFill>
                  <a:srgbClr val="C9634C"/>
                </a:solidFill>
                <a:latin typeface="Calibri"/>
                <a:cs typeface="Calibri"/>
              </a:rPr>
              <a:t>zoning </a:t>
            </a:r>
            <a:r>
              <a:rPr sz="1800" b="1" dirty="0">
                <a:solidFill>
                  <a:srgbClr val="C9634C"/>
                </a:solidFill>
                <a:latin typeface="Calibri"/>
                <a:cs typeface="Calibri"/>
              </a:rPr>
              <a:t>and  land use decisions,  </a:t>
            </a:r>
            <a:r>
              <a:rPr sz="1800" b="1" spc="-5" dirty="0">
                <a:solidFill>
                  <a:srgbClr val="C9634C"/>
                </a:solidFill>
                <a:latin typeface="Calibri"/>
                <a:cs typeface="Calibri"/>
              </a:rPr>
              <a:t>municipal</a:t>
            </a:r>
            <a:r>
              <a:rPr sz="1800" b="1" spc="-75" dirty="0">
                <a:solidFill>
                  <a:srgbClr val="C9634C"/>
                </a:solidFill>
                <a:latin typeface="Calibri"/>
                <a:cs typeface="Calibri"/>
              </a:rPr>
              <a:t> </a:t>
            </a:r>
            <a:r>
              <a:rPr sz="1800" b="1" spc="-10" dirty="0">
                <a:solidFill>
                  <a:srgbClr val="C9634C"/>
                </a:solidFill>
                <a:latin typeface="Calibri"/>
                <a:cs typeface="Calibri"/>
              </a:rPr>
              <a:t>budgeting  </a:t>
            </a:r>
            <a:r>
              <a:rPr sz="1800" b="1" dirty="0">
                <a:solidFill>
                  <a:srgbClr val="C9634C"/>
                </a:solidFill>
                <a:latin typeface="Calibri"/>
                <a:cs typeface="Calibri"/>
              </a:rPr>
              <a:t>and </a:t>
            </a:r>
            <a:r>
              <a:rPr sz="1800" b="1" spc="-5" dirty="0">
                <a:solidFill>
                  <a:srgbClr val="C9634C"/>
                </a:solidFill>
                <a:latin typeface="Calibri"/>
                <a:cs typeface="Calibri"/>
              </a:rPr>
              <a:t>work</a:t>
            </a:r>
            <a:r>
              <a:rPr sz="1800" b="1" spc="-20" dirty="0">
                <a:solidFill>
                  <a:srgbClr val="C9634C"/>
                </a:solidFill>
                <a:latin typeface="Calibri"/>
                <a:cs typeface="Calibri"/>
              </a:rPr>
              <a:t> </a:t>
            </a:r>
            <a:r>
              <a:rPr sz="1800" b="1" dirty="0">
                <a:solidFill>
                  <a:srgbClr val="C9634C"/>
                </a:solidFill>
                <a:latin typeface="Calibri"/>
                <a:cs typeface="Calibri"/>
              </a:rPr>
              <a:t>plans</a:t>
            </a:r>
            <a:endParaRPr sz="1800" dirty="0">
              <a:latin typeface="Calibri"/>
              <a:cs typeface="Calibri"/>
            </a:endParaRPr>
          </a:p>
        </p:txBody>
      </p:sp>
      <p:sp>
        <p:nvSpPr>
          <p:cNvPr id="10" name="object 10"/>
          <p:cNvSpPr txBox="1"/>
          <p:nvPr/>
        </p:nvSpPr>
        <p:spPr>
          <a:xfrm>
            <a:off x="4251852" y="3517341"/>
            <a:ext cx="1949449" cy="289823"/>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15" dirty="0">
                <a:solidFill>
                  <a:srgbClr val="C9634C"/>
                </a:solidFill>
                <a:latin typeface="Calibri"/>
                <a:cs typeface="Calibri"/>
              </a:rPr>
              <a:t>State</a:t>
            </a:r>
            <a:r>
              <a:rPr sz="1800" b="1" spc="-70" dirty="0">
                <a:solidFill>
                  <a:srgbClr val="C9634C"/>
                </a:solidFill>
                <a:latin typeface="Calibri"/>
                <a:cs typeface="Calibri"/>
              </a:rPr>
              <a:t> </a:t>
            </a:r>
            <a:r>
              <a:rPr lang="en-US" sz="1800" b="1" spc="-10" dirty="0">
                <a:solidFill>
                  <a:srgbClr val="C9634C"/>
                </a:solidFill>
                <a:latin typeface="Calibri"/>
                <a:cs typeface="Calibri"/>
              </a:rPr>
              <a:t>Mandated</a:t>
            </a:r>
            <a:endParaRPr sz="1800" dirty="0">
              <a:latin typeface="Calibri"/>
              <a:cs typeface="Calibri"/>
            </a:endParaRPr>
          </a:p>
        </p:txBody>
      </p:sp>
      <p:sp>
        <p:nvSpPr>
          <p:cNvPr id="11" name="object 11"/>
          <p:cNvSpPr txBox="1"/>
          <p:nvPr/>
        </p:nvSpPr>
        <p:spPr>
          <a:xfrm>
            <a:off x="4251851" y="4062116"/>
            <a:ext cx="1949450" cy="112268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Helps </a:t>
            </a:r>
            <a:r>
              <a:rPr sz="1800" b="1" spc="-10" dirty="0">
                <a:solidFill>
                  <a:srgbClr val="C9634C"/>
                </a:solidFill>
                <a:latin typeface="Calibri"/>
                <a:cs typeface="Calibri"/>
              </a:rPr>
              <a:t>provide  framework </a:t>
            </a:r>
            <a:r>
              <a:rPr sz="1800" b="1" dirty="0">
                <a:solidFill>
                  <a:srgbClr val="C9634C"/>
                </a:solidFill>
                <a:latin typeface="Calibri"/>
                <a:cs typeface="Calibri"/>
              </a:rPr>
              <a:t>and  support </a:t>
            </a:r>
            <a:r>
              <a:rPr sz="1800" b="1" spc="-10" dirty="0">
                <a:solidFill>
                  <a:srgbClr val="C9634C"/>
                </a:solidFill>
                <a:latin typeface="Calibri"/>
                <a:cs typeface="Calibri"/>
              </a:rPr>
              <a:t>for </a:t>
            </a:r>
            <a:r>
              <a:rPr sz="1800" b="1" spc="-20" dirty="0">
                <a:solidFill>
                  <a:srgbClr val="C9634C"/>
                </a:solidFill>
                <a:latin typeface="Calibri"/>
                <a:cs typeface="Calibri"/>
              </a:rPr>
              <a:t>state  </a:t>
            </a:r>
            <a:r>
              <a:rPr sz="1800" b="1" spc="-15" dirty="0">
                <a:solidFill>
                  <a:srgbClr val="C9634C"/>
                </a:solidFill>
                <a:latin typeface="Calibri"/>
                <a:cs typeface="Calibri"/>
              </a:rPr>
              <a:t>grant</a:t>
            </a:r>
            <a:r>
              <a:rPr sz="1800" b="1" spc="-40" dirty="0">
                <a:solidFill>
                  <a:srgbClr val="C9634C"/>
                </a:solidFill>
                <a:latin typeface="Calibri"/>
                <a:cs typeface="Calibri"/>
              </a:rPr>
              <a:t> </a:t>
            </a:r>
            <a:r>
              <a:rPr sz="1800" b="1" spc="-10" dirty="0">
                <a:solidFill>
                  <a:srgbClr val="C9634C"/>
                </a:solidFill>
                <a:latin typeface="Calibri"/>
                <a:cs typeface="Calibri"/>
              </a:rPr>
              <a:t>applications</a:t>
            </a:r>
            <a:endParaRPr sz="1800" dirty="0">
              <a:latin typeface="Calibri"/>
              <a:cs typeface="Calibri"/>
            </a:endParaRPr>
          </a:p>
        </p:txBody>
      </p:sp>
      <p:sp>
        <p:nvSpPr>
          <p:cNvPr id="12" name="object 12"/>
          <p:cNvSpPr txBox="1"/>
          <p:nvPr/>
        </p:nvSpPr>
        <p:spPr>
          <a:xfrm>
            <a:off x="7247868" y="1572064"/>
            <a:ext cx="2082164" cy="1353820"/>
          </a:xfrm>
          <a:prstGeom prst="rect">
            <a:avLst/>
          </a:prstGeom>
        </p:spPr>
        <p:txBody>
          <a:bodyPr vert="horz" wrap="square" lIns="0" tIns="92075" rIns="0" bIns="0" rtlCol="0">
            <a:spAutoFit/>
          </a:bodyPr>
          <a:lstStyle/>
          <a:p>
            <a:pPr marL="12700">
              <a:lnSpc>
                <a:spcPct val="100000"/>
              </a:lnSpc>
              <a:spcBef>
                <a:spcPts val="725"/>
              </a:spcBef>
            </a:pPr>
            <a:r>
              <a:rPr sz="2400" b="1" dirty="0">
                <a:solidFill>
                  <a:srgbClr val="E7B50B"/>
                </a:solidFill>
                <a:latin typeface="Segoe Print"/>
                <a:cs typeface="Segoe Print"/>
              </a:rPr>
              <a:t>HOW</a:t>
            </a:r>
            <a:endParaRPr sz="2400">
              <a:latin typeface="Segoe Print"/>
              <a:cs typeface="Segoe Print"/>
            </a:endParaRPr>
          </a:p>
          <a:p>
            <a:pPr marL="241300" marR="5080" indent="-228600">
              <a:lnSpc>
                <a:spcPct val="100000"/>
              </a:lnSpc>
              <a:spcBef>
                <a:spcPts val="470"/>
              </a:spcBef>
              <a:buChar char="•"/>
              <a:tabLst>
                <a:tab pos="241300" algn="l"/>
              </a:tabLst>
            </a:pPr>
            <a:r>
              <a:rPr sz="1800" b="1" spc="-15" dirty="0">
                <a:solidFill>
                  <a:srgbClr val="C9634C"/>
                </a:solidFill>
                <a:latin typeface="Calibri"/>
                <a:cs typeface="Calibri"/>
              </a:rPr>
              <a:t>Data </a:t>
            </a:r>
            <a:r>
              <a:rPr sz="1800" b="1" spc="-5" dirty="0">
                <a:solidFill>
                  <a:srgbClr val="C9634C"/>
                </a:solidFill>
                <a:latin typeface="Calibri"/>
                <a:cs typeface="Calibri"/>
              </a:rPr>
              <a:t>collection</a:t>
            </a:r>
            <a:r>
              <a:rPr sz="1800" b="1" spc="-40" dirty="0">
                <a:solidFill>
                  <a:srgbClr val="C9634C"/>
                </a:solidFill>
                <a:latin typeface="Calibri"/>
                <a:cs typeface="Calibri"/>
              </a:rPr>
              <a:t> </a:t>
            </a:r>
            <a:r>
              <a:rPr sz="1800" b="1" dirty="0">
                <a:solidFill>
                  <a:srgbClr val="C9634C"/>
                </a:solidFill>
                <a:latin typeface="Calibri"/>
                <a:cs typeface="Calibri"/>
              </a:rPr>
              <a:t>and  </a:t>
            </a:r>
            <a:r>
              <a:rPr sz="1800" b="1" spc="-5" dirty="0">
                <a:solidFill>
                  <a:srgbClr val="C9634C"/>
                </a:solidFill>
                <a:latin typeface="Calibri"/>
                <a:cs typeface="Calibri"/>
              </a:rPr>
              <a:t>analysis </a:t>
            </a:r>
            <a:r>
              <a:rPr sz="1800" b="1" dirty="0">
                <a:solidFill>
                  <a:srgbClr val="C9634C"/>
                </a:solidFill>
                <a:latin typeface="Calibri"/>
                <a:cs typeface="Calibri"/>
              </a:rPr>
              <a:t>of </a:t>
            </a:r>
            <a:r>
              <a:rPr sz="1800" b="1" spc="-10" dirty="0">
                <a:solidFill>
                  <a:srgbClr val="C9634C"/>
                </a:solidFill>
                <a:latin typeface="Calibri"/>
                <a:cs typeface="Calibri"/>
              </a:rPr>
              <a:t>change  over time</a:t>
            </a:r>
            <a:endParaRPr sz="1800">
              <a:latin typeface="Calibri"/>
              <a:cs typeface="Calibri"/>
            </a:endParaRPr>
          </a:p>
        </p:txBody>
      </p:sp>
      <p:sp>
        <p:nvSpPr>
          <p:cNvPr id="13" name="object 13"/>
          <p:cNvSpPr txBox="1"/>
          <p:nvPr/>
        </p:nvSpPr>
        <p:spPr>
          <a:xfrm>
            <a:off x="7247868" y="3071571"/>
            <a:ext cx="1504315"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5" dirty="0">
                <a:solidFill>
                  <a:srgbClr val="C9634C"/>
                </a:solidFill>
                <a:latin typeface="Calibri"/>
                <a:cs typeface="Calibri"/>
              </a:rPr>
              <a:t>Public</a:t>
            </a:r>
            <a:r>
              <a:rPr sz="1800" b="1" spc="-80" dirty="0">
                <a:solidFill>
                  <a:srgbClr val="C9634C"/>
                </a:solidFill>
                <a:latin typeface="Calibri"/>
                <a:cs typeface="Calibri"/>
              </a:rPr>
              <a:t> </a:t>
            </a:r>
            <a:r>
              <a:rPr sz="1800" b="1" spc="-5" dirty="0">
                <a:solidFill>
                  <a:srgbClr val="C9634C"/>
                </a:solidFill>
                <a:latin typeface="Calibri"/>
                <a:cs typeface="Calibri"/>
              </a:rPr>
              <a:t>survey</a:t>
            </a:r>
            <a:endParaRPr sz="1800">
              <a:latin typeface="Calibri"/>
              <a:cs typeface="Calibri"/>
            </a:endParaRPr>
          </a:p>
        </p:txBody>
      </p:sp>
      <p:sp>
        <p:nvSpPr>
          <p:cNvPr id="14" name="object 14"/>
          <p:cNvSpPr txBox="1"/>
          <p:nvPr/>
        </p:nvSpPr>
        <p:spPr>
          <a:xfrm>
            <a:off x="7247868" y="3517341"/>
            <a:ext cx="2383155" cy="112268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10" dirty="0">
                <a:solidFill>
                  <a:srgbClr val="C9634C"/>
                </a:solidFill>
                <a:latin typeface="Calibri"/>
                <a:cs typeface="Calibri"/>
              </a:rPr>
              <a:t>Comprehensive  </a:t>
            </a:r>
            <a:r>
              <a:rPr sz="1800" b="1" spc="-5" dirty="0">
                <a:solidFill>
                  <a:srgbClr val="C9634C"/>
                </a:solidFill>
                <a:latin typeface="Calibri"/>
                <a:cs typeface="Calibri"/>
              </a:rPr>
              <a:t>Planning </a:t>
            </a:r>
            <a:r>
              <a:rPr sz="1800" b="1" spc="-15" dirty="0">
                <a:solidFill>
                  <a:srgbClr val="C9634C"/>
                </a:solidFill>
                <a:latin typeface="Calibri"/>
                <a:cs typeface="Calibri"/>
              </a:rPr>
              <a:t>Committee  </a:t>
            </a:r>
            <a:r>
              <a:rPr sz="1800" b="1" spc="-5" dirty="0">
                <a:solidFill>
                  <a:srgbClr val="C9634C"/>
                </a:solidFill>
                <a:latin typeface="Calibri"/>
                <a:cs typeface="Calibri"/>
              </a:rPr>
              <a:t>guided by</a:t>
            </a:r>
            <a:r>
              <a:rPr sz="1800" b="1" spc="-160" dirty="0">
                <a:solidFill>
                  <a:srgbClr val="C9634C"/>
                </a:solidFill>
                <a:latin typeface="Calibri"/>
                <a:cs typeface="Calibri"/>
              </a:rPr>
              <a:t> </a:t>
            </a:r>
            <a:r>
              <a:rPr sz="1800" b="1" spc="-10" dirty="0">
                <a:solidFill>
                  <a:srgbClr val="C9634C"/>
                </a:solidFill>
                <a:latin typeface="Calibri"/>
                <a:cs typeface="Calibri"/>
              </a:rPr>
              <a:t>professional  facilitator</a:t>
            </a:r>
            <a:endParaRPr sz="18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AF47-AEB7-6CE5-37BB-369AAFB0378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E4AA0AE-5A96-00B1-69D8-B34F49CD3DBD}"/>
              </a:ext>
            </a:extLst>
          </p:cNvPr>
          <p:cNvSpPr txBox="1">
            <a:spLocks noGrp="1"/>
          </p:cNvSpPr>
          <p:nvPr>
            <p:ph type="title"/>
          </p:nvPr>
        </p:nvSpPr>
        <p:spPr>
          <a:xfrm>
            <a:off x="673100" y="398363"/>
            <a:ext cx="7862570" cy="756920"/>
          </a:xfrm>
          <a:prstGeom prst="rect">
            <a:avLst/>
          </a:prstGeom>
        </p:spPr>
        <p:txBody>
          <a:bodyPr vert="horz" wrap="square" lIns="0" tIns="12700" rIns="0" bIns="0" rtlCol="0">
            <a:spAutoFit/>
          </a:bodyPr>
          <a:lstStyle/>
          <a:p>
            <a:pPr marL="12700">
              <a:lnSpc>
                <a:spcPct val="100000"/>
              </a:lnSpc>
              <a:spcBef>
                <a:spcPts val="100"/>
              </a:spcBef>
            </a:pPr>
            <a:r>
              <a:rPr lang="en-US" dirty="0"/>
              <a:t>PUBLIC ENGAGEMENT</a:t>
            </a:r>
            <a:endParaRPr dirty="0"/>
          </a:p>
        </p:txBody>
      </p:sp>
      <p:sp>
        <p:nvSpPr>
          <p:cNvPr id="20" name="TextBox 19">
            <a:extLst>
              <a:ext uri="{FF2B5EF4-FFF2-40B4-BE49-F238E27FC236}">
                <a16:creationId xmlns:a16="http://schemas.microsoft.com/office/drawing/2014/main" id="{4F0B5AD4-6C35-A875-AFFA-25EA13086AA9}"/>
              </a:ext>
            </a:extLst>
          </p:cNvPr>
          <p:cNvSpPr txBox="1"/>
          <p:nvPr/>
        </p:nvSpPr>
        <p:spPr>
          <a:xfrm>
            <a:off x="762000" y="1524000"/>
            <a:ext cx="8610600" cy="4524315"/>
          </a:xfrm>
          <a:prstGeom prst="rect">
            <a:avLst/>
          </a:prstGeom>
          <a:noFill/>
        </p:spPr>
        <p:txBody>
          <a:bodyPr wrap="square" rtlCol="0">
            <a:spAutoFit/>
          </a:bodyPr>
          <a:lstStyle/>
          <a:p>
            <a:r>
              <a:rPr lang="en-US" b="1" spc="-10" dirty="0">
                <a:solidFill>
                  <a:srgbClr val="C9634C"/>
                </a:solidFill>
                <a:cs typeface="Calibri"/>
              </a:rPr>
              <a:t>During the Comprehensive Plan process there have been regular opportunities to collect public input.   </a:t>
            </a:r>
          </a:p>
          <a:p>
            <a:endParaRPr lang="en-US" b="1" spc="-10" dirty="0">
              <a:solidFill>
                <a:srgbClr val="C9634C"/>
              </a:solidFill>
              <a:cs typeface="Calibri"/>
            </a:endParaRPr>
          </a:p>
          <a:p>
            <a:pPr marL="285750" indent="-285750">
              <a:buFont typeface="Arial" panose="020B0604020202020204" pitchFamily="34" charset="0"/>
              <a:buChar char="•"/>
            </a:pPr>
            <a:r>
              <a:rPr lang="en-US" b="1" spc="-10" dirty="0">
                <a:solidFill>
                  <a:srgbClr val="C9634C"/>
                </a:solidFill>
                <a:cs typeface="Calibri"/>
              </a:rPr>
              <a:t>Several public workshops have been held to discuss topics such as housing, recreation, etc.</a:t>
            </a:r>
          </a:p>
          <a:p>
            <a:pPr marL="285750" indent="-285750">
              <a:buFont typeface="Arial" panose="020B0604020202020204" pitchFamily="34" charset="0"/>
              <a:buChar char="•"/>
            </a:pPr>
            <a:r>
              <a:rPr lang="en-US" b="1" spc="-10" dirty="0">
                <a:solidFill>
                  <a:srgbClr val="C9634C"/>
                </a:solidFill>
                <a:cs typeface="Calibri"/>
              </a:rPr>
              <a:t>A townwide survey collected responses from 230 residents.  Major themes from survey responses included:</a:t>
            </a:r>
          </a:p>
          <a:p>
            <a:r>
              <a:rPr lang="en-US" b="1" spc="-10" dirty="0">
                <a:solidFill>
                  <a:srgbClr val="C9634C"/>
                </a:solidFill>
                <a:cs typeface="Calibri"/>
              </a:rPr>
              <a:t>	a. There is a need to encourage more multi-family housing units</a:t>
            </a:r>
          </a:p>
          <a:p>
            <a:r>
              <a:rPr lang="en-US" b="1" spc="-10" dirty="0">
                <a:solidFill>
                  <a:srgbClr val="C9634C"/>
                </a:solidFill>
                <a:cs typeface="Calibri"/>
              </a:rPr>
              <a:t>	b. Residents want more recreational opportunities, especially in relation to the 	shoreline and improvement to recreation facilities at the school.</a:t>
            </a:r>
          </a:p>
          <a:p>
            <a:r>
              <a:rPr lang="en-US" b="1" spc="-10" dirty="0">
                <a:solidFill>
                  <a:srgbClr val="C9634C"/>
                </a:solidFill>
                <a:cs typeface="Calibri"/>
              </a:rPr>
              <a:t>	c. Improving protections for natural resources should be a priority.</a:t>
            </a:r>
          </a:p>
          <a:p>
            <a:r>
              <a:rPr lang="en-US" b="1" spc="-10" dirty="0">
                <a:solidFill>
                  <a:srgbClr val="C9634C"/>
                </a:solidFill>
                <a:cs typeface="Calibri"/>
              </a:rPr>
              <a:t>	d. The Town should focus growth along Route 1, Route 182, and Washington 	Junction Road.</a:t>
            </a:r>
          </a:p>
          <a:p>
            <a:pPr marL="285750" indent="-285750">
              <a:buFont typeface="Arial" panose="020B0604020202020204" pitchFamily="34" charset="0"/>
              <a:buChar char="•"/>
            </a:pPr>
            <a:r>
              <a:rPr lang="en-US" b="1" spc="-10" dirty="0">
                <a:solidFill>
                  <a:srgbClr val="C9634C"/>
                </a:solidFill>
                <a:cs typeface="Calibri"/>
              </a:rPr>
              <a:t>Monthly Committee meetings over nearly three years.</a:t>
            </a:r>
          </a:p>
          <a:p>
            <a:r>
              <a:rPr lang="en-US" dirty="0">
                <a:cs typeface="Calibri"/>
              </a:rPr>
              <a:t>	</a:t>
            </a:r>
          </a:p>
          <a:p>
            <a:endParaRPr lang="en-US" dirty="0"/>
          </a:p>
        </p:txBody>
      </p:sp>
    </p:spTree>
    <p:extLst>
      <p:ext uri="{BB962C8B-B14F-4D97-AF65-F5344CB8AC3E}">
        <p14:creationId xmlns:p14="http://schemas.microsoft.com/office/powerpoint/2010/main" val="2528111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6833870" cy="756920"/>
          </a:xfrm>
          <a:prstGeom prst="rect">
            <a:avLst/>
          </a:prstGeom>
        </p:spPr>
        <p:txBody>
          <a:bodyPr vert="horz" wrap="square" lIns="0" tIns="12700" rIns="0" bIns="0" rtlCol="0">
            <a:spAutoFit/>
          </a:bodyPr>
          <a:lstStyle/>
          <a:p>
            <a:pPr marL="12700">
              <a:lnSpc>
                <a:spcPct val="100000"/>
              </a:lnSpc>
              <a:spcBef>
                <a:spcPts val="100"/>
              </a:spcBef>
            </a:pPr>
            <a:r>
              <a:rPr dirty="0"/>
              <a:t>INVENTORY &amp;</a:t>
            </a:r>
            <a:r>
              <a:rPr spc="-105" dirty="0"/>
              <a:t> </a:t>
            </a:r>
            <a:r>
              <a:rPr dirty="0"/>
              <a:t>ANALYSIS</a:t>
            </a:r>
          </a:p>
        </p:txBody>
      </p:sp>
      <p:sp>
        <p:nvSpPr>
          <p:cNvPr id="3" name="object 3"/>
          <p:cNvSpPr txBox="1"/>
          <p:nvPr/>
        </p:nvSpPr>
        <p:spPr>
          <a:xfrm>
            <a:off x="844550" y="1601787"/>
            <a:ext cx="2905125"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10" dirty="0">
                <a:solidFill>
                  <a:srgbClr val="C9634C"/>
                </a:solidFill>
                <a:latin typeface="Calibri"/>
                <a:cs typeface="Calibri"/>
              </a:rPr>
              <a:t>Population </a:t>
            </a:r>
            <a:r>
              <a:rPr sz="1800" b="1" dirty="0">
                <a:solidFill>
                  <a:srgbClr val="C9634C"/>
                </a:solidFill>
                <a:latin typeface="Calibri"/>
                <a:cs typeface="Calibri"/>
              </a:rPr>
              <a:t>&amp;</a:t>
            </a:r>
            <a:r>
              <a:rPr sz="1800" b="1" spc="-15" dirty="0">
                <a:solidFill>
                  <a:srgbClr val="C9634C"/>
                </a:solidFill>
                <a:latin typeface="Calibri"/>
                <a:cs typeface="Calibri"/>
              </a:rPr>
              <a:t> </a:t>
            </a:r>
            <a:r>
              <a:rPr sz="1800" b="1" spc="-10" dirty="0">
                <a:solidFill>
                  <a:srgbClr val="C9634C"/>
                </a:solidFill>
                <a:latin typeface="Calibri"/>
                <a:cs typeface="Calibri"/>
              </a:rPr>
              <a:t>Demographics</a:t>
            </a:r>
            <a:endParaRPr sz="1800" dirty="0">
              <a:latin typeface="Calibri"/>
              <a:cs typeface="Calibri"/>
            </a:endParaRPr>
          </a:p>
        </p:txBody>
      </p:sp>
      <p:sp>
        <p:nvSpPr>
          <p:cNvPr id="4" name="object 4"/>
          <p:cNvSpPr txBox="1"/>
          <p:nvPr/>
        </p:nvSpPr>
        <p:spPr>
          <a:xfrm>
            <a:off x="844550" y="2047557"/>
            <a:ext cx="1116330"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25" dirty="0">
                <a:solidFill>
                  <a:srgbClr val="C9634C"/>
                </a:solidFill>
                <a:latin typeface="Calibri"/>
                <a:cs typeface="Calibri"/>
              </a:rPr>
              <a:t>E</a:t>
            </a:r>
            <a:r>
              <a:rPr sz="1800" b="1" spc="-10" dirty="0">
                <a:solidFill>
                  <a:srgbClr val="C9634C"/>
                </a:solidFill>
                <a:latin typeface="Calibri"/>
                <a:cs typeface="Calibri"/>
              </a:rPr>
              <a:t>c</a:t>
            </a:r>
            <a:r>
              <a:rPr sz="1800" b="1" dirty="0">
                <a:solidFill>
                  <a:srgbClr val="C9634C"/>
                </a:solidFill>
                <a:latin typeface="Calibri"/>
                <a:cs typeface="Calibri"/>
              </a:rPr>
              <a:t>ono</a:t>
            </a:r>
            <a:r>
              <a:rPr sz="1800" b="1" spc="-35" dirty="0">
                <a:solidFill>
                  <a:srgbClr val="C9634C"/>
                </a:solidFill>
                <a:latin typeface="Calibri"/>
                <a:cs typeface="Calibri"/>
              </a:rPr>
              <a:t>m</a:t>
            </a:r>
            <a:r>
              <a:rPr sz="1800" b="1" dirty="0">
                <a:solidFill>
                  <a:srgbClr val="C9634C"/>
                </a:solidFill>
                <a:latin typeface="Calibri"/>
                <a:cs typeface="Calibri"/>
              </a:rPr>
              <a:t>y</a:t>
            </a:r>
            <a:endParaRPr sz="1800">
              <a:latin typeface="Calibri"/>
              <a:cs typeface="Calibri"/>
            </a:endParaRPr>
          </a:p>
        </p:txBody>
      </p:sp>
      <p:sp>
        <p:nvSpPr>
          <p:cNvPr id="5" name="object 5"/>
          <p:cNvSpPr txBox="1"/>
          <p:nvPr/>
        </p:nvSpPr>
        <p:spPr>
          <a:xfrm>
            <a:off x="844550" y="2493327"/>
            <a:ext cx="1022985"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dirty="0">
                <a:solidFill>
                  <a:srgbClr val="C9634C"/>
                </a:solidFill>
                <a:latin typeface="Calibri"/>
                <a:cs typeface="Calibri"/>
              </a:rPr>
              <a:t>Housing</a:t>
            </a:r>
            <a:endParaRPr sz="1800">
              <a:latin typeface="Calibri"/>
              <a:cs typeface="Calibri"/>
            </a:endParaRPr>
          </a:p>
        </p:txBody>
      </p:sp>
      <p:sp>
        <p:nvSpPr>
          <p:cNvPr id="6" name="object 6"/>
          <p:cNvSpPr txBox="1"/>
          <p:nvPr/>
        </p:nvSpPr>
        <p:spPr>
          <a:xfrm>
            <a:off x="844550" y="2939097"/>
            <a:ext cx="1652905"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95" dirty="0">
                <a:solidFill>
                  <a:srgbClr val="C9634C"/>
                </a:solidFill>
                <a:latin typeface="Calibri"/>
                <a:cs typeface="Calibri"/>
              </a:rPr>
              <a:t>T</a:t>
            </a:r>
            <a:r>
              <a:rPr sz="1800" b="1" spc="-40" dirty="0">
                <a:solidFill>
                  <a:srgbClr val="C9634C"/>
                </a:solidFill>
                <a:latin typeface="Calibri"/>
                <a:cs typeface="Calibri"/>
              </a:rPr>
              <a:t>r</a:t>
            </a:r>
            <a:r>
              <a:rPr sz="1800" b="1" dirty="0">
                <a:solidFill>
                  <a:srgbClr val="C9634C"/>
                </a:solidFill>
                <a:latin typeface="Calibri"/>
                <a:cs typeface="Calibri"/>
              </a:rPr>
              <a:t>anspor</a:t>
            </a:r>
            <a:r>
              <a:rPr sz="1800" b="1" spc="-20" dirty="0">
                <a:solidFill>
                  <a:srgbClr val="C9634C"/>
                </a:solidFill>
                <a:latin typeface="Calibri"/>
                <a:cs typeface="Calibri"/>
              </a:rPr>
              <a:t>ta</a:t>
            </a:r>
            <a:r>
              <a:rPr sz="1800" b="1" spc="-10" dirty="0">
                <a:solidFill>
                  <a:srgbClr val="C9634C"/>
                </a:solidFill>
                <a:latin typeface="Calibri"/>
                <a:cs typeface="Calibri"/>
              </a:rPr>
              <a:t>tion</a:t>
            </a:r>
            <a:endParaRPr sz="1800">
              <a:latin typeface="Calibri"/>
              <a:cs typeface="Calibri"/>
            </a:endParaRPr>
          </a:p>
        </p:txBody>
      </p:sp>
      <p:sp>
        <p:nvSpPr>
          <p:cNvPr id="7" name="object 7"/>
          <p:cNvSpPr txBox="1"/>
          <p:nvPr/>
        </p:nvSpPr>
        <p:spPr>
          <a:xfrm>
            <a:off x="844550" y="3384867"/>
            <a:ext cx="2734310"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5" dirty="0">
                <a:solidFill>
                  <a:srgbClr val="C9634C"/>
                </a:solidFill>
                <a:latin typeface="Calibri"/>
                <a:cs typeface="Calibri"/>
              </a:rPr>
              <a:t>Public </a:t>
            </a:r>
            <a:r>
              <a:rPr sz="1800" b="1" spc="-10" dirty="0">
                <a:solidFill>
                  <a:srgbClr val="C9634C"/>
                </a:solidFill>
                <a:latin typeface="Calibri"/>
                <a:cs typeface="Calibri"/>
              </a:rPr>
              <a:t>Facilities </a:t>
            </a:r>
            <a:r>
              <a:rPr sz="1800" b="1" dirty="0">
                <a:solidFill>
                  <a:srgbClr val="C9634C"/>
                </a:solidFill>
                <a:latin typeface="Calibri"/>
                <a:cs typeface="Calibri"/>
              </a:rPr>
              <a:t>&amp;</a:t>
            </a:r>
            <a:r>
              <a:rPr sz="1800" b="1" spc="-20" dirty="0">
                <a:solidFill>
                  <a:srgbClr val="C9634C"/>
                </a:solidFill>
                <a:latin typeface="Calibri"/>
                <a:cs typeface="Calibri"/>
              </a:rPr>
              <a:t> </a:t>
            </a:r>
            <a:r>
              <a:rPr sz="1800" b="1" spc="-5" dirty="0">
                <a:solidFill>
                  <a:srgbClr val="C9634C"/>
                </a:solidFill>
                <a:latin typeface="Calibri"/>
                <a:cs typeface="Calibri"/>
              </a:rPr>
              <a:t>Services</a:t>
            </a:r>
            <a:endParaRPr sz="1800" dirty="0">
              <a:latin typeface="Calibri"/>
              <a:cs typeface="Calibri"/>
            </a:endParaRPr>
          </a:p>
        </p:txBody>
      </p:sp>
      <p:sp>
        <p:nvSpPr>
          <p:cNvPr id="8" name="object 8"/>
          <p:cNvSpPr txBox="1"/>
          <p:nvPr/>
        </p:nvSpPr>
        <p:spPr>
          <a:xfrm>
            <a:off x="844550" y="3830637"/>
            <a:ext cx="1273810"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15" dirty="0">
                <a:solidFill>
                  <a:srgbClr val="C9634C"/>
                </a:solidFill>
                <a:latin typeface="Calibri"/>
                <a:cs typeface="Calibri"/>
              </a:rPr>
              <a:t>Recreation</a:t>
            </a:r>
            <a:endParaRPr sz="1800">
              <a:latin typeface="Calibri"/>
              <a:cs typeface="Calibri"/>
            </a:endParaRPr>
          </a:p>
        </p:txBody>
      </p:sp>
      <p:sp>
        <p:nvSpPr>
          <p:cNvPr id="10" name="object 10"/>
          <p:cNvSpPr txBox="1"/>
          <p:nvPr/>
        </p:nvSpPr>
        <p:spPr>
          <a:xfrm>
            <a:off x="844550" y="4276407"/>
            <a:ext cx="1971039" cy="29972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10" dirty="0">
                <a:solidFill>
                  <a:srgbClr val="C9634C"/>
                </a:solidFill>
                <a:latin typeface="Calibri"/>
                <a:cs typeface="Calibri"/>
              </a:rPr>
              <a:t>Natural</a:t>
            </a:r>
            <a:r>
              <a:rPr sz="1800" b="1" spc="-40" dirty="0">
                <a:solidFill>
                  <a:srgbClr val="C9634C"/>
                </a:solidFill>
                <a:latin typeface="Calibri"/>
                <a:cs typeface="Calibri"/>
              </a:rPr>
              <a:t> </a:t>
            </a:r>
            <a:r>
              <a:rPr sz="1800" b="1" spc="-15" dirty="0">
                <a:solidFill>
                  <a:srgbClr val="C9634C"/>
                </a:solidFill>
                <a:latin typeface="Calibri"/>
                <a:cs typeface="Calibri"/>
              </a:rPr>
              <a:t>Resources</a:t>
            </a:r>
            <a:endParaRPr sz="1800">
              <a:latin typeface="Calibri"/>
              <a:cs typeface="Calibri"/>
            </a:endParaRPr>
          </a:p>
        </p:txBody>
      </p:sp>
      <p:sp>
        <p:nvSpPr>
          <p:cNvPr id="11" name="object 11"/>
          <p:cNvSpPr txBox="1"/>
          <p:nvPr/>
        </p:nvSpPr>
        <p:spPr>
          <a:xfrm>
            <a:off x="844550" y="4722177"/>
            <a:ext cx="2160270" cy="57404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Agriculture </a:t>
            </a:r>
            <a:r>
              <a:rPr sz="1800" b="1" dirty="0">
                <a:solidFill>
                  <a:srgbClr val="C9634C"/>
                </a:solidFill>
                <a:latin typeface="Calibri"/>
                <a:cs typeface="Calibri"/>
              </a:rPr>
              <a:t>&amp;</a:t>
            </a:r>
            <a:r>
              <a:rPr sz="1800" b="1" spc="-55" dirty="0">
                <a:solidFill>
                  <a:srgbClr val="C9634C"/>
                </a:solidFill>
                <a:latin typeface="Calibri"/>
                <a:cs typeface="Calibri"/>
              </a:rPr>
              <a:t> </a:t>
            </a:r>
            <a:r>
              <a:rPr sz="1800" b="1" spc="-15" dirty="0">
                <a:solidFill>
                  <a:srgbClr val="C9634C"/>
                </a:solidFill>
                <a:latin typeface="Calibri"/>
                <a:cs typeface="Calibri"/>
              </a:rPr>
              <a:t>Forest  Resources</a:t>
            </a:r>
            <a:endParaRPr sz="1800">
              <a:latin typeface="Calibri"/>
              <a:cs typeface="Calibri"/>
            </a:endParaRPr>
          </a:p>
        </p:txBody>
      </p:sp>
      <p:sp>
        <p:nvSpPr>
          <p:cNvPr id="12" name="object 12"/>
          <p:cNvSpPr txBox="1"/>
          <p:nvPr/>
        </p:nvSpPr>
        <p:spPr>
          <a:xfrm>
            <a:off x="844550" y="5442267"/>
            <a:ext cx="2541270" cy="574040"/>
          </a:xfrm>
          <a:prstGeom prst="rect">
            <a:avLst/>
          </a:prstGeom>
        </p:spPr>
        <p:txBody>
          <a:bodyPr vert="horz" wrap="square" lIns="0" tIns="12700" rIns="0" bIns="0" rtlCol="0">
            <a:spAutoFit/>
          </a:bodyPr>
          <a:lstStyle/>
          <a:p>
            <a:pPr marL="241300" marR="5080" indent="-228600">
              <a:lnSpc>
                <a:spcPct val="100000"/>
              </a:lnSpc>
              <a:spcBef>
                <a:spcPts val="100"/>
              </a:spcBef>
              <a:buChar char="•"/>
              <a:tabLst>
                <a:tab pos="241300" algn="l"/>
              </a:tabLst>
            </a:pPr>
            <a:r>
              <a:rPr sz="1800" b="1" spc="-5" dirty="0">
                <a:solidFill>
                  <a:srgbClr val="C9634C"/>
                </a:solidFill>
                <a:latin typeface="Calibri"/>
                <a:cs typeface="Calibri"/>
              </a:rPr>
              <a:t>Historic, </a:t>
            </a:r>
            <a:r>
              <a:rPr sz="1800" b="1" spc="-10" dirty="0">
                <a:solidFill>
                  <a:srgbClr val="C9634C"/>
                </a:solidFill>
                <a:latin typeface="Calibri"/>
                <a:cs typeface="Calibri"/>
              </a:rPr>
              <a:t>Cultural </a:t>
            </a:r>
            <a:r>
              <a:rPr sz="1800" b="1" dirty="0">
                <a:solidFill>
                  <a:srgbClr val="C9634C"/>
                </a:solidFill>
                <a:latin typeface="Calibri"/>
                <a:cs typeface="Calibri"/>
              </a:rPr>
              <a:t>&amp;  </a:t>
            </a:r>
            <a:r>
              <a:rPr sz="1800" b="1" spc="-10" dirty="0">
                <a:solidFill>
                  <a:srgbClr val="C9634C"/>
                </a:solidFill>
                <a:latin typeface="Calibri"/>
                <a:cs typeface="Calibri"/>
              </a:rPr>
              <a:t>Archeological </a:t>
            </a:r>
            <a:r>
              <a:rPr sz="1800" b="1" spc="-15" dirty="0">
                <a:solidFill>
                  <a:srgbClr val="C9634C"/>
                </a:solidFill>
                <a:latin typeface="Calibri"/>
                <a:cs typeface="Calibri"/>
              </a:rPr>
              <a:t>Resources</a:t>
            </a:r>
            <a:endParaRPr sz="1800">
              <a:latin typeface="Calibri"/>
              <a:cs typeface="Calibri"/>
            </a:endParaRPr>
          </a:p>
        </p:txBody>
      </p:sp>
      <p:sp>
        <p:nvSpPr>
          <p:cNvPr id="13" name="object 13"/>
          <p:cNvSpPr txBox="1"/>
          <p:nvPr/>
        </p:nvSpPr>
        <p:spPr>
          <a:xfrm>
            <a:off x="844550" y="6162357"/>
            <a:ext cx="2781935" cy="745490"/>
          </a:xfrm>
          <a:prstGeom prst="rect">
            <a:avLst/>
          </a:prstGeom>
        </p:spPr>
        <p:txBody>
          <a:bodyPr vert="horz" wrap="square" lIns="0" tIns="12700" rIns="0" bIns="0" rtlCol="0">
            <a:spAutoFit/>
          </a:bodyPr>
          <a:lstStyle/>
          <a:p>
            <a:pPr marL="241300" indent="-228600">
              <a:lnSpc>
                <a:spcPct val="100000"/>
              </a:lnSpc>
              <a:spcBef>
                <a:spcPts val="100"/>
              </a:spcBef>
              <a:buChar char="•"/>
              <a:tabLst>
                <a:tab pos="241300" algn="l"/>
              </a:tabLst>
            </a:pPr>
            <a:r>
              <a:rPr sz="1800" b="1" spc="-10" dirty="0">
                <a:solidFill>
                  <a:srgbClr val="C9634C"/>
                </a:solidFill>
                <a:latin typeface="Calibri"/>
                <a:cs typeface="Calibri"/>
              </a:rPr>
              <a:t>Existing </a:t>
            </a:r>
            <a:r>
              <a:rPr sz="1800" b="1" dirty="0">
                <a:solidFill>
                  <a:srgbClr val="C9634C"/>
                </a:solidFill>
                <a:latin typeface="Calibri"/>
                <a:cs typeface="Calibri"/>
              </a:rPr>
              <a:t>&amp; </a:t>
            </a:r>
            <a:r>
              <a:rPr sz="1800" b="1" spc="-5" dirty="0">
                <a:solidFill>
                  <a:srgbClr val="C9634C"/>
                </a:solidFill>
                <a:latin typeface="Calibri"/>
                <a:cs typeface="Calibri"/>
              </a:rPr>
              <a:t>Future </a:t>
            </a:r>
            <a:r>
              <a:rPr sz="1800" b="1" dirty="0">
                <a:solidFill>
                  <a:srgbClr val="C9634C"/>
                </a:solidFill>
                <a:latin typeface="Calibri"/>
                <a:cs typeface="Calibri"/>
              </a:rPr>
              <a:t>Land</a:t>
            </a:r>
            <a:r>
              <a:rPr sz="1800" b="1" spc="-60" dirty="0">
                <a:solidFill>
                  <a:srgbClr val="C9634C"/>
                </a:solidFill>
                <a:latin typeface="Calibri"/>
                <a:cs typeface="Calibri"/>
              </a:rPr>
              <a:t> </a:t>
            </a:r>
            <a:r>
              <a:rPr sz="1800" b="1" dirty="0">
                <a:solidFill>
                  <a:srgbClr val="C9634C"/>
                </a:solidFill>
                <a:latin typeface="Calibri"/>
                <a:cs typeface="Calibri"/>
              </a:rPr>
              <a:t>Use</a:t>
            </a:r>
            <a:endParaRPr sz="1800">
              <a:latin typeface="Calibri"/>
              <a:cs typeface="Calibri"/>
            </a:endParaRPr>
          </a:p>
          <a:p>
            <a:pPr marL="241300" indent="-228600">
              <a:lnSpc>
                <a:spcPct val="100000"/>
              </a:lnSpc>
              <a:spcBef>
                <a:spcPts val="1350"/>
              </a:spcBef>
              <a:buChar char="•"/>
              <a:tabLst>
                <a:tab pos="241300" algn="l"/>
              </a:tabLst>
            </a:pPr>
            <a:r>
              <a:rPr sz="1800" b="1" spc="-5" dirty="0">
                <a:solidFill>
                  <a:srgbClr val="C9634C"/>
                </a:solidFill>
                <a:latin typeface="Calibri"/>
                <a:cs typeface="Calibri"/>
              </a:rPr>
              <a:t>Fiscal Capacity</a:t>
            </a:r>
            <a:endParaRPr sz="18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3100" y="398363"/>
            <a:ext cx="6696709" cy="1265026"/>
          </a:xfrm>
          <a:prstGeom prst="rect">
            <a:avLst/>
          </a:prstGeom>
        </p:spPr>
        <p:txBody>
          <a:bodyPr vert="horz" wrap="square" lIns="0" tIns="248920" rIns="0" bIns="0" rtlCol="0">
            <a:spAutoFit/>
          </a:bodyPr>
          <a:lstStyle/>
          <a:p>
            <a:pPr marL="12700" marR="5080">
              <a:lnSpc>
                <a:spcPct val="67700"/>
              </a:lnSpc>
              <a:spcBef>
                <a:spcPts val="1960"/>
              </a:spcBef>
            </a:pPr>
            <a:r>
              <a:rPr dirty="0"/>
              <a:t>A VISION </a:t>
            </a:r>
            <a:r>
              <a:rPr spc="-5" dirty="0"/>
              <a:t>FOR  </a:t>
            </a:r>
            <a:r>
              <a:rPr lang="en-US" spc="-5" dirty="0"/>
              <a:t>HANCOCK</a:t>
            </a:r>
            <a:endParaRPr dirty="0"/>
          </a:p>
        </p:txBody>
      </p:sp>
      <p:sp>
        <p:nvSpPr>
          <p:cNvPr id="6" name="object 6"/>
          <p:cNvSpPr txBox="1"/>
          <p:nvPr/>
        </p:nvSpPr>
        <p:spPr>
          <a:xfrm>
            <a:off x="779062" y="1793240"/>
            <a:ext cx="7526738" cy="4406334"/>
          </a:xfrm>
          <a:prstGeom prst="rect">
            <a:avLst/>
          </a:prstGeom>
        </p:spPr>
        <p:txBody>
          <a:bodyPr vert="horz" wrap="square" lIns="0" tIns="12700" rIns="0" bIns="0" rtlCol="0">
            <a:spAutoFit/>
          </a:bodyPr>
          <a:lstStyle/>
          <a:p>
            <a:r>
              <a:rPr lang="en-US" b="1" dirty="0">
                <a:solidFill>
                  <a:srgbClr val="C9634C"/>
                </a:solidFill>
              </a:rPr>
              <a:t>The future of Hancock includes more residents, both seasonal and year-round, with more young families and a mixture of ages and households. The town embraces visitors throughout the summer season and welcomes businesses that provide amenities during this time.  Hancock seeks to balance the bustle of its commercial throughfares with the privacy and quiet of its residential neighborhoods.</a:t>
            </a:r>
          </a:p>
          <a:p>
            <a:r>
              <a:rPr lang="en-US" b="1" dirty="0">
                <a:solidFill>
                  <a:srgbClr val="C9634C"/>
                </a:solidFill>
              </a:rPr>
              <a:t> </a:t>
            </a:r>
          </a:p>
          <a:p>
            <a:r>
              <a:rPr lang="en-US" b="1" dirty="0">
                <a:solidFill>
                  <a:srgbClr val="C9634C"/>
                </a:solidFill>
              </a:rPr>
              <a:t>Hancock is rooted in tradition and history that keep the rural, coastal character of the town.  </a:t>
            </a:r>
          </a:p>
          <a:p>
            <a:endParaRPr lang="en-US" b="1" dirty="0">
              <a:solidFill>
                <a:srgbClr val="C9634C"/>
              </a:solidFill>
            </a:endParaRPr>
          </a:p>
          <a:p>
            <a:r>
              <a:rPr lang="en-US" b="1" dirty="0">
                <a:solidFill>
                  <a:srgbClr val="C9634C"/>
                </a:solidFill>
              </a:rPr>
              <a:t>The natural environment of Hancock, with its pristine beauty and unique habitats, is central to Hancock’s identity.  Preserving the existing landscape and stewarding it into the future are of the utmost importance to maintaining a clear vision for the town.  Supporting conservation efforts and the expansion of recreational opportunities for residents and visitors will help Hancock flourish.  </a:t>
            </a:r>
          </a:p>
          <a:p>
            <a:pPr>
              <a:lnSpc>
                <a:spcPct val="100000"/>
              </a:lnSpc>
              <a:spcBef>
                <a:spcPts val="15"/>
              </a:spcBef>
              <a:buClr>
                <a:srgbClr val="C9634C"/>
              </a:buClr>
            </a:pPr>
            <a:endParaRPr sz="1550" dirty="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14D60-65A7-C70A-1292-2169598CD04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1B77F3-282A-CB7F-D738-531B2980A2B6}"/>
              </a:ext>
            </a:extLst>
          </p:cNvPr>
          <p:cNvSpPr txBox="1">
            <a:spLocks noGrp="1"/>
          </p:cNvSpPr>
          <p:nvPr>
            <p:ph type="title"/>
          </p:nvPr>
        </p:nvSpPr>
        <p:spPr>
          <a:xfrm>
            <a:off x="673100" y="398363"/>
            <a:ext cx="6696709" cy="762709"/>
          </a:xfrm>
          <a:prstGeom prst="rect">
            <a:avLst/>
          </a:prstGeom>
        </p:spPr>
        <p:txBody>
          <a:bodyPr vert="horz" wrap="square" lIns="0" tIns="248920" rIns="0" bIns="0" rtlCol="0">
            <a:spAutoFit/>
          </a:bodyPr>
          <a:lstStyle/>
          <a:p>
            <a:pPr marL="12700" marR="5080">
              <a:lnSpc>
                <a:spcPct val="67700"/>
              </a:lnSpc>
              <a:spcBef>
                <a:spcPts val="1960"/>
              </a:spcBef>
            </a:pPr>
            <a:r>
              <a:rPr lang="en-US" dirty="0"/>
              <a:t>MAJOR THEMES</a:t>
            </a:r>
            <a:endParaRPr dirty="0"/>
          </a:p>
        </p:txBody>
      </p:sp>
      <p:sp>
        <p:nvSpPr>
          <p:cNvPr id="6" name="object 6">
            <a:extLst>
              <a:ext uri="{FF2B5EF4-FFF2-40B4-BE49-F238E27FC236}">
                <a16:creationId xmlns:a16="http://schemas.microsoft.com/office/drawing/2014/main" id="{C36BABC3-828B-AEA0-E960-DBDAF2997F20}"/>
              </a:ext>
            </a:extLst>
          </p:cNvPr>
          <p:cNvSpPr txBox="1"/>
          <p:nvPr/>
        </p:nvSpPr>
        <p:spPr>
          <a:xfrm>
            <a:off x="689665" y="1262506"/>
            <a:ext cx="7755338" cy="3298339"/>
          </a:xfrm>
          <a:prstGeom prst="rect">
            <a:avLst/>
          </a:prstGeom>
        </p:spPr>
        <p:txBody>
          <a:bodyPr vert="horz" wrap="square" lIns="0" tIns="12700" rIns="0" bIns="0" rtlCol="0">
            <a:spAutoFit/>
          </a:bodyPr>
          <a:lstStyle/>
          <a:p>
            <a:pPr marL="285750" lvl="0" indent="-285750">
              <a:buFont typeface="Arial" panose="020B0604020202020204" pitchFamily="34" charset="0"/>
              <a:buChar char="•"/>
            </a:pPr>
            <a:r>
              <a:rPr lang="en-US" b="1" dirty="0">
                <a:solidFill>
                  <a:srgbClr val="C9634C"/>
                </a:solidFill>
              </a:rPr>
              <a:t>Provide affordable and attainable housing to people of all walks of life.</a:t>
            </a:r>
          </a:p>
          <a:p>
            <a:pPr marL="285750" lvl="0" indent="-285750">
              <a:buFont typeface="Arial" panose="020B0604020202020204" pitchFamily="34" charset="0"/>
              <a:buChar char="•"/>
            </a:pPr>
            <a:endParaRPr lang="en-US" b="1" dirty="0">
              <a:solidFill>
                <a:srgbClr val="C9634C"/>
              </a:solidFill>
            </a:endParaRPr>
          </a:p>
          <a:p>
            <a:pPr marL="285750" lvl="0" indent="-285750">
              <a:buFont typeface="Arial" panose="020B0604020202020204" pitchFamily="34" charset="0"/>
              <a:buChar char="•"/>
            </a:pPr>
            <a:r>
              <a:rPr lang="en-US" b="1" dirty="0">
                <a:solidFill>
                  <a:srgbClr val="C9634C"/>
                </a:solidFill>
              </a:rPr>
              <a:t>Protect and steward Hancock’s natural beauty, pristine environment, and scenic viewsheds.</a:t>
            </a:r>
          </a:p>
          <a:p>
            <a:pPr marL="285750" lvl="0" indent="-285750">
              <a:buFont typeface="Arial" panose="020B0604020202020204" pitchFamily="34" charset="0"/>
              <a:buChar char="•"/>
            </a:pPr>
            <a:endParaRPr lang="en-US" b="1" dirty="0">
              <a:solidFill>
                <a:srgbClr val="C9634C"/>
              </a:solidFill>
            </a:endParaRPr>
          </a:p>
          <a:p>
            <a:pPr marL="285750" lvl="0" indent="-285750">
              <a:buFont typeface="Arial" panose="020B0604020202020204" pitchFamily="34" charset="0"/>
              <a:buChar char="•"/>
            </a:pPr>
            <a:r>
              <a:rPr lang="en-US" b="1" dirty="0">
                <a:solidFill>
                  <a:srgbClr val="C9634C"/>
                </a:solidFill>
              </a:rPr>
              <a:t>Develop active transportation opportunities for residents and improve traffic safety.</a:t>
            </a:r>
          </a:p>
          <a:p>
            <a:pPr marL="285750" lvl="0" indent="-285750">
              <a:buFont typeface="Arial" panose="020B0604020202020204" pitchFamily="34" charset="0"/>
              <a:buChar char="•"/>
            </a:pPr>
            <a:endParaRPr lang="en-US" b="1" dirty="0">
              <a:solidFill>
                <a:srgbClr val="C9634C"/>
              </a:solidFill>
            </a:endParaRPr>
          </a:p>
          <a:p>
            <a:pPr marL="285750" lvl="0" indent="-285750">
              <a:buFont typeface="Arial" panose="020B0604020202020204" pitchFamily="34" charset="0"/>
              <a:buChar char="•"/>
            </a:pPr>
            <a:r>
              <a:rPr lang="en-US" b="1" dirty="0">
                <a:solidFill>
                  <a:srgbClr val="C9634C"/>
                </a:solidFill>
              </a:rPr>
              <a:t>Honor and preserve Hancock’s history, while allowing resilient growth to occur.</a:t>
            </a:r>
          </a:p>
          <a:p>
            <a:pPr marL="285750" lvl="0" indent="-285750">
              <a:buFont typeface="Arial" panose="020B0604020202020204" pitchFamily="34" charset="0"/>
              <a:buChar char="•"/>
            </a:pPr>
            <a:endParaRPr lang="en-US" b="1" dirty="0">
              <a:solidFill>
                <a:srgbClr val="C9634C"/>
              </a:solidFill>
            </a:endParaRPr>
          </a:p>
          <a:p>
            <a:pPr marL="285750" lvl="0" indent="-285750">
              <a:buFont typeface="Arial" panose="020B0604020202020204" pitchFamily="34" charset="0"/>
              <a:buChar char="•"/>
            </a:pPr>
            <a:r>
              <a:rPr lang="en-US" b="1" dirty="0">
                <a:solidFill>
                  <a:srgbClr val="C9634C"/>
                </a:solidFill>
              </a:rPr>
              <a:t>Maintain the rural and coastal character of Hancock.</a:t>
            </a:r>
          </a:p>
          <a:p>
            <a:pPr>
              <a:lnSpc>
                <a:spcPct val="100000"/>
              </a:lnSpc>
              <a:spcBef>
                <a:spcPts val="15"/>
              </a:spcBef>
              <a:buClr>
                <a:srgbClr val="C9634C"/>
              </a:buClr>
            </a:pPr>
            <a:endParaRPr sz="1550" dirty="0">
              <a:latin typeface="Times New Roman"/>
              <a:cs typeface="Times New Roman"/>
            </a:endParaRPr>
          </a:p>
        </p:txBody>
      </p:sp>
      <p:pic>
        <p:nvPicPr>
          <p:cNvPr id="4" name="Picture 3">
            <a:extLst>
              <a:ext uri="{FF2B5EF4-FFF2-40B4-BE49-F238E27FC236}">
                <a16:creationId xmlns:a16="http://schemas.microsoft.com/office/drawing/2014/main" id="{C2BDA4DF-F2B9-D264-2953-716A783E3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8017" y="4377189"/>
            <a:ext cx="4462366" cy="3346775"/>
          </a:xfrm>
          <a:prstGeom prst="rect">
            <a:avLst/>
          </a:prstGeom>
        </p:spPr>
      </p:pic>
    </p:spTree>
    <p:extLst>
      <p:ext uri="{BB962C8B-B14F-4D97-AF65-F5344CB8AC3E}">
        <p14:creationId xmlns:p14="http://schemas.microsoft.com/office/powerpoint/2010/main" val="3463543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4668</TotalTime>
  <Words>2067</Words>
  <Application>Microsoft Office PowerPoint</Application>
  <PresentationFormat>Custom</PresentationFormat>
  <Paragraphs>243</Paragraphs>
  <Slides>26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Berlin Sans FB Demi</vt:lpstr>
      <vt:lpstr>Calibri</vt:lpstr>
      <vt:lpstr>Calibri Light</vt:lpstr>
      <vt:lpstr>Segoe Print</vt:lpstr>
      <vt:lpstr>Times New Roman</vt:lpstr>
      <vt:lpstr>Office Theme</vt:lpstr>
      <vt:lpstr>PowerPoint Presentation</vt:lpstr>
      <vt:lpstr>AGENDA</vt:lpstr>
      <vt:lpstr>WELCOME</vt:lpstr>
      <vt:lpstr>OBJECTIVES FOR TODAY</vt:lpstr>
      <vt:lpstr>COMPREHENSIVE PLANS 101</vt:lpstr>
      <vt:lpstr>PUBLIC ENGAGEMENT</vt:lpstr>
      <vt:lpstr>INVENTORY &amp; ANALYSIS</vt:lpstr>
      <vt:lpstr>A VISION FOR  HANCOCK</vt:lpstr>
      <vt:lpstr>MAJOR THEMES</vt:lpstr>
      <vt:lpstr>POLICIES &amp; GOALS</vt:lpstr>
      <vt:lpstr>RECREATION AND OPEN SPACE</vt:lpstr>
      <vt:lpstr>ECONOMY</vt:lpstr>
      <vt:lpstr>HOUSING</vt:lpstr>
      <vt:lpstr>NATURAL, WATER, AND MARINE RESOURCES</vt:lpstr>
      <vt:lpstr>PUBLIC FACILITIES</vt:lpstr>
      <vt:lpstr>TRANSPORTATION</vt:lpstr>
      <vt:lpstr>HISTORIC &amp; CULTURAL  RESOURCES</vt:lpstr>
      <vt:lpstr>FISCAL CAPACITY</vt:lpstr>
      <vt:lpstr>FUTURE LAND USE</vt:lpstr>
      <vt:lpstr>FUTURE LAND USE</vt:lpstr>
      <vt:lpstr>FUTURE LAND USE MAP</vt:lpstr>
      <vt:lpstr>FUTURE LAND USE MAP</vt:lpstr>
      <vt:lpstr>AREAS FOR FUTURE STUDY</vt:lpstr>
      <vt:lpstr>NEXT STEPS</vt:lpstr>
      <vt:lpstr>PUBLIC DISCUSSION / Q&amp;A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GSI</dc:creator>
  <cp:lastModifiedBy>matthewdwilliams313@gmail.com</cp:lastModifiedBy>
  <cp:revision>51</cp:revision>
  <cp:lastPrinted>2026-08-04T15:18:03Z</cp:lastPrinted>
  <dcterms:created xsi:type="dcterms:W3CDTF">2025-12-12T18:14:02Z</dcterms:created>
  <dcterms:modified xsi:type="dcterms:W3CDTF">2026-08-18T14:52:05Z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2025-12-12T00:00:00Z</vt:filetime>
  </property>
  <property fmtid="{D5CDD505-2E9C-101B-9397-08002B2CF9AE}" pid="3" name="Creator">
    <vt:lpwstr>Adobe InDesign 21.0 (Windows)</vt:lpwstr>
  </property>
  <property fmtid="{D5CDD505-2E9C-101B-9397-08002B2CF9AE}" pid="4" name="LastSaved">
    <vt:filetime>2025-12-12T00:00:00Z</vt:filetime>
  </property>
</Properties>
</file>